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9" r:id="rId3"/>
    <p:sldId id="260" r:id="rId4"/>
    <p:sldId id="262" r:id="rId5"/>
    <p:sldId id="267" r:id="rId6"/>
    <p:sldId id="269" r:id="rId7"/>
    <p:sldId id="264" r:id="rId8"/>
    <p:sldId id="265" r:id="rId9"/>
    <p:sldId id="266" r:id="rId10"/>
    <p:sldId id="263" r:id="rId11"/>
    <p:sldId id="271" r:id="rId12"/>
    <p:sldId id="270" r:id="rId13"/>
    <p:sldId id="272" r:id="rId14"/>
    <p:sldId id="274" r:id="rId15"/>
    <p:sldId id="268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666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tx>
            <c:strRef>
              <c:f>Лист1!$A$1:$A$7</c:f>
              <c:strCache>
                <c:ptCount val="1"/>
                <c:pt idx="0">
                  <c:v>Почва Вода Воздух Отходы Побочные продукты ТБО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Лист1!$A$1:$A$7</c:f>
              <c:strCache>
                <c:ptCount val="7"/>
                <c:pt idx="0">
                  <c:v>Почва</c:v>
                </c:pt>
                <c:pt idx="1">
                  <c:v>Вода</c:v>
                </c:pt>
                <c:pt idx="2">
                  <c:v>Воздух</c:v>
                </c:pt>
                <c:pt idx="4">
                  <c:v>Отходы</c:v>
                </c:pt>
                <c:pt idx="5">
                  <c:v>Побочные продукты</c:v>
                </c:pt>
                <c:pt idx="6">
                  <c:v>ТБО</c:v>
                </c:pt>
              </c:strCache>
            </c:strRef>
          </c:cat>
          <c:val>
            <c:numRef>
              <c:f>Лист1!$B$1:$B$7</c:f>
              <c:numCache>
                <c:formatCode>General</c:formatCode>
                <c:ptCount val="7"/>
                <c:pt idx="0">
                  <c:v>35.800000000000004</c:v>
                </c:pt>
                <c:pt idx="1">
                  <c:v>2.1</c:v>
                </c:pt>
                <c:pt idx="2">
                  <c:v>9.4</c:v>
                </c:pt>
                <c:pt idx="4">
                  <c:v>26.5</c:v>
                </c:pt>
                <c:pt idx="5">
                  <c:v>25.6</c:v>
                </c:pt>
                <c:pt idx="6">
                  <c:v>0.60000000000000053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gapWidth val="100"/>
        <c:secondPieSize val="75"/>
        <c:serLines/>
      </c:ofPieChart>
    </c:plotArea>
    <c:legend>
      <c:legendPos val="r"/>
      <c:legendEntry>
        <c:idx val="3"/>
        <c:delete val="1"/>
      </c:legendEntry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828BAC-090B-4E15-A556-442670139156}" type="doc">
      <dgm:prSet loTypeId="urn:microsoft.com/office/officeart/2005/8/layout/vList2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3FC783C8-11E3-4805-A891-355868C7C213}">
      <dgm:prSet custT="1"/>
      <dgm:spPr/>
      <dgm:t>
        <a:bodyPr/>
        <a:lstStyle/>
        <a:p>
          <a:pPr rtl="0"/>
          <a:r>
            <a:rPr lang="ru-RU" sz="1050" dirty="0" smtClean="0">
              <a:latin typeface="+mn-lt"/>
            </a:rPr>
            <a:t>Запланировано ужесточение требований по отчетности предприятий для ГРВПЗ, в котором предусмотрена отчетность по ртути</a:t>
          </a:r>
          <a:endParaRPr lang="ru-RU" sz="1050" dirty="0">
            <a:latin typeface="+mn-lt"/>
          </a:endParaRPr>
        </a:p>
      </dgm:t>
    </dgm:pt>
    <dgm:pt modelId="{33232424-FE43-4DCD-AC5C-0E7CBC6974EB}" type="parTrans" cxnId="{79DD3845-8B40-4D5C-9C1A-4FDC440F491B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E9BFBF57-EC2C-4FB3-8C4A-FA387A44EA36}" type="sibTrans" cxnId="{79DD3845-8B40-4D5C-9C1A-4FDC440F491B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8A370613-F53C-4C50-B155-E27758668B8B}">
      <dgm:prSet custT="1"/>
      <dgm:spPr/>
      <dgm:t>
        <a:bodyPr/>
        <a:lstStyle/>
        <a:p>
          <a:pPr rtl="0"/>
          <a:r>
            <a:rPr lang="ru-RU" sz="1050" dirty="0" smtClean="0">
              <a:latin typeface="+mn-lt"/>
            </a:rPr>
            <a:t>Инициирована разработка методики оценки эмиссий ртути в различных отраслях промышленности на основе ЕМЕП</a:t>
          </a:r>
          <a:endParaRPr lang="ru-RU" sz="1050" dirty="0">
            <a:latin typeface="+mn-lt"/>
          </a:endParaRPr>
        </a:p>
      </dgm:t>
    </dgm:pt>
    <dgm:pt modelId="{143F8543-0553-4926-8012-0239A4E8BAEA}" type="parTrans" cxnId="{2610979D-BC14-40E3-8612-D1601845C346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6ABAE8D1-FEAD-4587-B9AC-DB11E7C0E135}" type="sibTrans" cxnId="{2610979D-BC14-40E3-8612-D1601845C346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B58786F1-AEDB-4293-A5C7-5565ABD4FB88}">
      <dgm:prSet custT="1"/>
      <dgm:spPr/>
      <dgm:t>
        <a:bodyPr/>
        <a:lstStyle/>
        <a:p>
          <a:pPr rtl="0"/>
          <a:r>
            <a:rPr lang="ru-RU" sz="1050" dirty="0" smtClean="0">
              <a:latin typeface="+mn-lt"/>
            </a:rPr>
            <a:t>Проводится разъяснительная работа с промышленными предприятиями по учету и мониторингу ртути в производственных процессах, не предусматривающих прямое использование ртути</a:t>
          </a:r>
          <a:endParaRPr lang="ru-RU" sz="1050" dirty="0">
            <a:latin typeface="+mn-lt"/>
          </a:endParaRPr>
        </a:p>
      </dgm:t>
    </dgm:pt>
    <dgm:pt modelId="{4541CF1A-A527-4B48-89DC-832F3A649BD7}" type="parTrans" cxnId="{E8CDBAFD-7846-4719-8E12-F3F62B6D678F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FA764CAF-877B-4B88-BC78-615723F5795A}" type="sibTrans" cxnId="{E8CDBAFD-7846-4719-8E12-F3F62B6D678F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EB4E824A-3190-4940-8B14-905A83D6F9BE}">
      <dgm:prSet custT="1"/>
      <dgm:spPr/>
      <dgm:t>
        <a:bodyPr/>
        <a:lstStyle/>
        <a:p>
          <a:pPr rtl="0"/>
          <a:r>
            <a:rPr lang="ru-RU" sz="1050" dirty="0" smtClean="0">
              <a:latin typeface="+mn-lt"/>
            </a:rPr>
            <a:t>В регионах реализуются проекты по внедрению раздельного сбора ртутьсодержащих отходов у населения</a:t>
          </a:r>
          <a:endParaRPr lang="ru-RU" sz="1050" dirty="0">
            <a:latin typeface="+mn-lt"/>
          </a:endParaRPr>
        </a:p>
      </dgm:t>
    </dgm:pt>
    <dgm:pt modelId="{C48AA726-03D4-4C5A-BF0D-828085E37DF2}" type="parTrans" cxnId="{393BCFED-690B-42C4-BCAB-80E663F3E401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ED68C160-065E-4BDA-B8CD-5BBDBC39C293}" type="sibTrans" cxnId="{393BCFED-690B-42C4-BCAB-80E663F3E401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4F4A3A4E-3C81-489B-935F-032B142DDE3A}">
      <dgm:prSet custT="1"/>
      <dgm:spPr/>
      <dgm:t>
        <a:bodyPr/>
        <a:lstStyle/>
        <a:p>
          <a:pPr rtl="0"/>
          <a:r>
            <a:rPr lang="ru-RU" sz="1050" dirty="0" smtClean="0">
              <a:latin typeface="+mn-lt"/>
            </a:rPr>
            <a:t>Проводится осведомительная кампания среди общественности об опасности ртути и необходимости безопасного обращения с РСО</a:t>
          </a:r>
          <a:endParaRPr lang="ru-RU" sz="1050" dirty="0">
            <a:latin typeface="+mn-lt"/>
          </a:endParaRPr>
        </a:p>
      </dgm:t>
    </dgm:pt>
    <dgm:pt modelId="{E01F8CD8-317E-4CEE-8A7F-EB9A2CCF52D0}" type="parTrans" cxnId="{606C5F95-61B8-48F4-B11F-E82A5FFB807D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A64DFEA0-E593-48F3-9B61-4AE56BCB5E2A}" type="sibTrans" cxnId="{606C5F95-61B8-48F4-B11F-E82A5FFB807D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5C1EA528-1E80-41C1-A6D7-5B47E620471A}">
      <dgm:prSet custT="1"/>
      <dgm:spPr/>
      <dgm:t>
        <a:bodyPr/>
        <a:lstStyle/>
        <a:p>
          <a:pPr rtl="0"/>
          <a:r>
            <a:rPr lang="ru-RU" sz="1050" dirty="0" smtClean="0">
              <a:latin typeface="+mn-lt"/>
            </a:rPr>
            <a:t>Совершенствуется инфраструктура по сбору и переработке РСО во всех регионах Казахстана</a:t>
          </a:r>
          <a:endParaRPr lang="ru-RU" sz="1050" dirty="0">
            <a:latin typeface="+mn-lt"/>
          </a:endParaRPr>
        </a:p>
      </dgm:t>
    </dgm:pt>
    <dgm:pt modelId="{FBE86659-26AD-4E78-9526-81C0F4060474}" type="parTrans" cxnId="{0E25F188-B61F-4021-B8B1-8B5AC6451684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DEA58166-440F-40E5-892E-09EAFF78CB17}" type="sibTrans" cxnId="{0E25F188-B61F-4021-B8B1-8B5AC6451684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74D68C6F-80A4-48BB-9C39-8E4779343B46}">
      <dgm:prSet custT="1"/>
      <dgm:spPr/>
      <dgm:t>
        <a:bodyPr/>
        <a:lstStyle/>
        <a:p>
          <a:pPr rtl="0"/>
          <a:r>
            <a:rPr lang="ru-RU" sz="1050" dirty="0" smtClean="0">
              <a:latin typeface="+mn-lt"/>
            </a:rPr>
            <a:t>Поддерживается внедрение раздельного сбора ТБО и строительство мусоросортировочных и мусороперерабатывающих предприятий</a:t>
          </a:r>
          <a:endParaRPr lang="ru-RU" sz="1050" dirty="0">
            <a:latin typeface="+mn-lt"/>
          </a:endParaRPr>
        </a:p>
      </dgm:t>
    </dgm:pt>
    <dgm:pt modelId="{2DCFBD37-31E7-4CB9-B591-96ADEEAB2650}" type="parTrans" cxnId="{683E2505-595F-4453-A2E5-2E9CAC313BE8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DCC1E932-08B3-4286-896A-D99B1EC329A2}" type="sibTrans" cxnId="{683E2505-595F-4453-A2E5-2E9CAC313BE8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CBA575C5-8EA9-427E-8D98-A064E810E889}">
      <dgm:prSet custT="1"/>
      <dgm:spPr/>
      <dgm:t>
        <a:bodyPr/>
        <a:lstStyle/>
        <a:p>
          <a:pPr rtl="0"/>
          <a:r>
            <a:rPr lang="ru-RU" sz="1050" dirty="0" smtClean="0">
              <a:latin typeface="+mn-lt"/>
            </a:rPr>
            <a:t>Реализуются </a:t>
          </a:r>
          <a:r>
            <a:rPr lang="ru-RU" sz="1050" dirty="0" err="1" smtClean="0">
              <a:latin typeface="+mn-lt"/>
            </a:rPr>
            <a:t>пилотные</a:t>
          </a:r>
          <a:r>
            <a:rPr lang="ru-RU" sz="1050" dirty="0" smtClean="0">
              <a:latin typeface="+mn-lt"/>
            </a:rPr>
            <a:t> исследования по </a:t>
          </a:r>
          <a:r>
            <a:rPr lang="ru-RU" sz="1050" dirty="0" err="1" smtClean="0">
              <a:latin typeface="+mn-lt"/>
            </a:rPr>
            <a:t>биомониторингу</a:t>
          </a:r>
          <a:r>
            <a:rPr lang="ru-RU" sz="1050" dirty="0" smtClean="0">
              <a:latin typeface="+mn-lt"/>
            </a:rPr>
            <a:t> ртути</a:t>
          </a:r>
          <a:endParaRPr lang="ru-RU" sz="1050" dirty="0">
            <a:latin typeface="+mn-lt"/>
          </a:endParaRPr>
        </a:p>
      </dgm:t>
    </dgm:pt>
    <dgm:pt modelId="{DD9C221B-BA1B-4BEE-BD72-F092B7EAF718}" type="parTrans" cxnId="{AA35D2E1-C3CB-4792-9C7A-0D6823B06AF6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CB70EC8A-BF89-4CF3-BA85-E7169C29ACEF}" type="sibTrans" cxnId="{AA35D2E1-C3CB-4792-9C7A-0D6823B06AF6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54E3B5BD-BCD0-4A5F-A741-92E1893957DC}" type="pres">
      <dgm:prSet presAssocID="{D6828BAC-090B-4E15-A556-4426701391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71BF049-0021-42C0-BBB4-B9496B0423C1}" type="pres">
      <dgm:prSet presAssocID="{3FC783C8-11E3-4805-A891-355868C7C213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8AF041-3314-48E1-A839-FF2E5378B1C4}" type="pres">
      <dgm:prSet presAssocID="{E9BFBF57-EC2C-4FB3-8C4A-FA387A44EA36}" presName="spacer" presStyleCnt="0"/>
      <dgm:spPr/>
    </dgm:pt>
    <dgm:pt modelId="{5C0A8DCD-F2AD-4811-808E-98BC56A66525}" type="pres">
      <dgm:prSet presAssocID="{8A370613-F53C-4C50-B155-E27758668B8B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A16BF-8FF5-4B43-ADCF-E6450B1836DF}" type="pres">
      <dgm:prSet presAssocID="{6ABAE8D1-FEAD-4587-B9AC-DB11E7C0E135}" presName="spacer" presStyleCnt="0"/>
      <dgm:spPr/>
    </dgm:pt>
    <dgm:pt modelId="{6EB497B5-AB33-49D3-831E-267C7DD09C4E}" type="pres">
      <dgm:prSet presAssocID="{B58786F1-AEDB-4293-A5C7-5565ABD4FB88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92C2C-BDE5-48D4-8F9F-65ADB298A945}" type="pres">
      <dgm:prSet presAssocID="{FA764CAF-877B-4B88-BC78-615723F5795A}" presName="spacer" presStyleCnt="0"/>
      <dgm:spPr/>
    </dgm:pt>
    <dgm:pt modelId="{CA0B93FE-B9AC-46B4-A129-8CCBD87A3307}" type="pres">
      <dgm:prSet presAssocID="{EB4E824A-3190-4940-8B14-905A83D6F9BE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C36F6-DC26-46E3-989A-536727FDC614}" type="pres">
      <dgm:prSet presAssocID="{ED68C160-065E-4BDA-B8CD-5BBDBC39C293}" presName="spacer" presStyleCnt="0"/>
      <dgm:spPr/>
    </dgm:pt>
    <dgm:pt modelId="{FF2E0B8E-E2B6-4ABC-B34C-EFF8381D1B6A}" type="pres">
      <dgm:prSet presAssocID="{4F4A3A4E-3C81-489B-935F-032B142DDE3A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75226A-5635-4FB2-81E0-F536458146EC}" type="pres">
      <dgm:prSet presAssocID="{A64DFEA0-E593-48F3-9B61-4AE56BCB5E2A}" presName="spacer" presStyleCnt="0"/>
      <dgm:spPr/>
    </dgm:pt>
    <dgm:pt modelId="{E6DF2E21-CE5D-46D2-8294-A0C28F127346}" type="pres">
      <dgm:prSet presAssocID="{5C1EA528-1E80-41C1-A6D7-5B47E620471A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25A5EE-CD0E-40BA-9A5B-8FCEFA5187D8}" type="pres">
      <dgm:prSet presAssocID="{DEA58166-440F-40E5-892E-09EAFF78CB17}" presName="spacer" presStyleCnt="0"/>
      <dgm:spPr/>
    </dgm:pt>
    <dgm:pt modelId="{C394D1C2-AC14-4CA8-A8CC-944597EA5479}" type="pres">
      <dgm:prSet presAssocID="{74D68C6F-80A4-48BB-9C39-8E4779343B46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7AAB99-64A7-4657-986E-4B83E8BBBE4D}" type="pres">
      <dgm:prSet presAssocID="{DCC1E932-08B3-4286-896A-D99B1EC329A2}" presName="spacer" presStyleCnt="0"/>
      <dgm:spPr/>
    </dgm:pt>
    <dgm:pt modelId="{1816E153-396D-4985-8401-FC3E4C96DB8D}" type="pres">
      <dgm:prSet presAssocID="{CBA575C5-8EA9-427E-8D98-A064E810E889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10979D-BC14-40E3-8612-D1601845C346}" srcId="{D6828BAC-090B-4E15-A556-442670139156}" destId="{8A370613-F53C-4C50-B155-E27758668B8B}" srcOrd="1" destOrd="0" parTransId="{143F8543-0553-4926-8012-0239A4E8BAEA}" sibTransId="{6ABAE8D1-FEAD-4587-B9AC-DB11E7C0E135}"/>
    <dgm:cxn modelId="{79DD3845-8B40-4D5C-9C1A-4FDC440F491B}" srcId="{D6828BAC-090B-4E15-A556-442670139156}" destId="{3FC783C8-11E3-4805-A891-355868C7C213}" srcOrd="0" destOrd="0" parTransId="{33232424-FE43-4DCD-AC5C-0E7CBC6974EB}" sibTransId="{E9BFBF57-EC2C-4FB3-8C4A-FA387A44EA36}"/>
    <dgm:cxn modelId="{E8CDBAFD-7846-4719-8E12-F3F62B6D678F}" srcId="{D6828BAC-090B-4E15-A556-442670139156}" destId="{B58786F1-AEDB-4293-A5C7-5565ABD4FB88}" srcOrd="2" destOrd="0" parTransId="{4541CF1A-A527-4B48-89DC-832F3A649BD7}" sibTransId="{FA764CAF-877B-4B88-BC78-615723F5795A}"/>
    <dgm:cxn modelId="{F5EB62C1-27A3-40AB-A281-4F58ED327D71}" type="presOf" srcId="{B58786F1-AEDB-4293-A5C7-5565ABD4FB88}" destId="{6EB497B5-AB33-49D3-831E-267C7DD09C4E}" srcOrd="0" destOrd="0" presId="urn:microsoft.com/office/officeart/2005/8/layout/vList2"/>
    <dgm:cxn modelId="{606C5F95-61B8-48F4-B11F-E82A5FFB807D}" srcId="{D6828BAC-090B-4E15-A556-442670139156}" destId="{4F4A3A4E-3C81-489B-935F-032B142DDE3A}" srcOrd="4" destOrd="0" parTransId="{E01F8CD8-317E-4CEE-8A7F-EB9A2CCF52D0}" sibTransId="{A64DFEA0-E593-48F3-9B61-4AE56BCB5E2A}"/>
    <dgm:cxn modelId="{02037B58-D992-4F94-901B-55422601B526}" type="presOf" srcId="{EB4E824A-3190-4940-8B14-905A83D6F9BE}" destId="{CA0B93FE-B9AC-46B4-A129-8CCBD87A3307}" srcOrd="0" destOrd="0" presId="urn:microsoft.com/office/officeart/2005/8/layout/vList2"/>
    <dgm:cxn modelId="{39E1654C-1A76-423E-83D1-1FDF77459C7E}" type="presOf" srcId="{3FC783C8-11E3-4805-A891-355868C7C213}" destId="{171BF049-0021-42C0-BBB4-B9496B0423C1}" srcOrd="0" destOrd="0" presId="urn:microsoft.com/office/officeart/2005/8/layout/vList2"/>
    <dgm:cxn modelId="{ACFEBB41-2C73-461D-ACC0-4989A3E01492}" type="presOf" srcId="{74D68C6F-80A4-48BB-9C39-8E4779343B46}" destId="{C394D1C2-AC14-4CA8-A8CC-944597EA5479}" srcOrd="0" destOrd="0" presId="urn:microsoft.com/office/officeart/2005/8/layout/vList2"/>
    <dgm:cxn modelId="{5161C319-6CC4-404D-9AC6-0B7703710344}" type="presOf" srcId="{8A370613-F53C-4C50-B155-E27758668B8B}" destId="{5C0A8DCD-F2AD-4811-808E-98BC56A66525}" srcOrd="0" destOrd="0" presId="urn:microsoft.com/office/officeart/2005/8/layout/vList2"/>
    <dgm:cxn modelId="{FD6955D1-9C71-47BC-A43A-29C30C148FF1}" type="presOf" srcId="{5C1EA528-1E80-41C1-A6D7-5B47E620471A}" destId="{E6DF2E21-CE5D-46D2-8294-A0C28F127346}" srcOrd="0" destOrd="0" presId="urn:microsoft.com/office/officeart/2005/8/layout/vList2"/>
    <dgm:cxn modelId="{FC3909A1-5410-493D-B10F-E7114A648B22}" type="presOf" srcId="{4F4A3A4E-3C81-489B-935F-032B142DDE3A}" destId="{FF2E0B8E-E2B6-4ABC-B34C-EFF8381D1B6A}" srcOrd="0" destOrd="0" presId="urn:microsoft.com/office/officeart/2005/8/layout/vList2"/>
    <dgm:cxn modelId="{AA35D2E1-C3CB-4792-9C7A-0D6823B06AF6}" srcId="{D6828BAC-090B-4E15-A556-442670139156}" destId="{CBA575C5-8EA9-427E-8D98-A064E810E889}" srcOrd="7" destOrd="0" parTransId="{DD9C221B-BA1B-4BEE-BD72-F092B7EAF718}" sibTransId="{CB70EC8A-BF89-4CF3-BA85-E7169C29ACEF}"/>
    <dgm:cxn modelId="{393BCFED-690B-42C4-BCAB-80E663F3E401}" srcId="{D6828BAC-090B-4E15-A556-442670139156}" destId="{EB4E824A-3190-4940-8B14-905A83D6F9BE}" srcOrd="3" destOrd="0" parTransId="{C48AA726-03D4-4C5A-BF0D-828085E37DF2}" sibTransId="{ED68C160-065E-4BDA-B8CD-5BBDBC39C293}"/>
    <dgm:cxn modelId="{0E25F188-B61F-4021-B8B1-8B5AC6451684}" srcId="{D6828BAC-090B-4E15-A556-442670139156}" destId="{5C1EA528-1E80-41C1-A6D7-5B47E620471A}" srcOrd="5" destOrd="0" parTransId="{FBE86659-26AD-4E78-9526-81C0F4060474}" sibTransId="{DEA58166-440F-40E5-892E-09EAFF78CB17}"/>
    <dgm:cxn modelId="{B8ADE213-36A0-49E3-9DBF-EC84485F3E4F}" type="presOf" srcId="{CBA575C5-8EA9-427E-8D98-A064E810E889}" destId="{1816E153-396D-4985-8401-FC3E4C96DB8D}" srcOrd="0" destOrd="0" presId="urn:microsoft.com/office/officeart/2005/8/layout/vList2"/>
    <dgm:cxn modelId="{683E2505-595F-4453-A2E5-2E9CAC313BE8}" srcId="{D6828BAC-090B-4E15-A556-442670139156}" destId="{74D68C6F-80A4-48BB-9C39-8E4779343B46}" srcOrd="6" destOrd="0" parTransId="{2DCFBD37-31E7-4CB9-B591-96ADEEAB2650}" sibTransId="{DCC1E932-08B3-4286-896A-D99B1EC329A2}"/>
    <dgm:cxn modelId="{7F7799EF-1107-4B45-8216-B0CDE1A3DCBA}" type="presOf" srcId="{D6828BAC-090B-4E15-A556-442670139156}" destId="{54E3B5BD-BCD0-4A5F-A741-92E1893957DC}" srcOrd="0" destOrd="0" presId="urn:microsoft.com/office/officeart/2005/8/layout/vList2"/>
    <dgm:cxn modelId="{D9FFAB11-8FAE-4246-AF73-B1F4D7094187}" type="presParOf" srcId="{54E3B5BD-BCD0-4A5F-A741-92E1893957DC}" destId="{171BF049-0021-42C0-BBB4-B9496B0423C1}" srcOrd="0" destOrd="0" presId="urn:microsoft.com/office/officeart/2005/8/layout/vList2"/>
    <dgm:cxn modelId="{F72A48EA-0B20-42C2-B5DC-E60AF83EA793}" type="presParOf" srcId="{54E3B5BD-BCD0-4A5F-A741-92E1893957DC}" destId="{5B8AF041-3314-48E1-A839-FF2E5378B1C4}" srcOrd="1" destOrd="0" presId="urn:microsoft.com/office/officeart/2005/8/layout/vList2"/>
    <dgm:cxn modelId="{E16420A3-BCB9-462E-9C9B-B0F3F8914DAC}" type="presParOf" srcId="{54E3B5BD-BCD0-4A5F-A741-92E1893957DC}" destId="{5C0A8DCD-F2AD-4811-808E-98BC56A66525}" srcOrd="2" destOrd="0" presId="urn:microsoft.com/office/officeart/2005/8/layout/vList2"/>
    <dgm:cxn modelId="{4FD3D613-76C6-412A-B178-CB157562A5A7}" type="presParOf" srcId="{54E3B5BD-BCD0-4A5F-A741-92E1893957DC}" destId="{55CA16BF-8FF5-4B43-ADCF-E6450B1836DF}" srcOrd="3" destOrd="0" presId="urn:microsoft.com/office/officeart/2005/8/layout/vList2"/>
    <dgm:cxn modelId="{4E64B9A0-C726-4D7F-A942-3CFACBEF05EE}" type="presParOf" srcId="{54E3B5BD-BCD0-4A5F-A741-92E1893957DC}" destId="{6EB497B5-AB33-49D3-831E-267C7DD09C4E}" srcOrd="4" destOrd="0" presId="urn:microsoft.com/office/officeart/2005/8/layout/vList2"/>
    <dgm:cxn modelId="{4AF86A63-5A79-49C5-9CE0-8B78525BF36A}" type="presParOf" srcId="{54E3B5BD-BCD0-4A5F-A741-92E1893957DC}" destId="{7E592C2C-BDE5-48D4-8F9F-65ADB298A945}" srcOrd="5" destOrd="0" presId="urn:microsoft.com/office/officeart/2005/8/layout/vList2"/>
    <dgm:cxn modelId="{B89132DC-8340-4AB0-B524-72E37A50D7E0}" type="presParOf" srcId="{54E3B5BD-BCD0-4A5F-A741-92E1893957DC}" destId="{CA0B93FE-B9AC-46B4-A129-8CCBD87A3307}" srcOrd="6" destOrd="0" presId="urn:microsoft.com/office/officeart/2005/8/layout/vList2"/>
    <dgm:cxn modelId="{5D181736-C435-4E3E-97AD-9FB8A1ED42B8}" type="presParOf" srcId="{54E3B5BD-BCD0-4A5F-A741-92E1893957DC}" destId="{E7AC36F6-DC26-46E3-989A-536727FDC614}" srcOrd="7" destOrd="0" presId="urn:microsoft.com/office/officeart/2005/8/layout/vList2"/>
    <dgm:cxn modelId="{56B0E1E9-9372-4A4B-8856-F1AFED6B5616}" type="presParOf" srcId="{54E3B5BD-BCD0-4A5F-A741-92E1893957DC}" destId="{FF2E0B8E-E2B6-4ABC-B34C-EFF8381D1B6A}" srcOrd="8" destOrd="0" presId="urn:microsoft.com/office/officeart/2005/8/layout/vList2"/>
    <dgm:cxn modelId="{C3C7D4D8-BA7A-47D2-89AA-0981FCD11A91}" type="presParOf" srcId="{54E3B5BD-BCD0-4A5F-A741-92E1893957DC}" destId="{9E75226A-5635-4FB2-81E0-F536458146EC}" srcOrd="9" destOrd="0" presId="urn:microsoft.com/office/officeart/2005/8/layout/vList2"/>
    <dgm:cxn modelId="{50524A61-76C2-4B5A-82DA-FA7AB60D8483}" type="presParOf" srcId="{54E3B5BD-BCD0-4A5F-A741-92E1893957DC}" destId="{E6DF2E21-CE5D-46D2-8294-A0C28F127346}" srcOrd="10" destOrd="0" presId="urn:microsoft.com/office/officeart/2005/8/layout/vList2"/>
    <dgm:cxn modelId="{0A037820-19EA-4292-81B1-6E4023E4DBB8}" type="presParOf" srcId="{54E3B5BD-BCD0-4A5F-A741-92E1893957DC}" destId="{F125A5EE-CD0E-40BA-9A5B-8FCEFA5187D8}" srcOrd="11" destOrd="0" presId="urn:microsoft.com/office/officeart/2005/8/layout/vList2"/>
    <dgm:cxn modelId="{F20A4FC9-704D-4356-A740-91D8FED4DB6C}" type="presParOf" srcId="{54E3B5BD-BCD0-4A5F-A741-92E1893957DC}" destId="{C394D1C2-AC14-4CA8-A8CC-944597EA5479}" srcOrd="12" destOrd="0" presId="urn:microsoft.com/office/officeart/2005/8/layout/vList2"/>
    <dgm:cxn modelId="{5C3396AF-8B16-4B33-B9C8-940540E6FE2D}" type="presParOf" srcId="{54E3B5BD-BCD0-4A5F-A741-92E1893957DC}" destId="{4A7AAB99-64A7-4657-986E-4B83E8BBBE4D}" srcOrd="13" destOrd="0" presId="urn:microsoft.com/office/officeart/2005/8/layout/vList2"/>
    <dgm:cxn modelId="{2A96A4F5-AAF0-4CBD-A2D0-0EB89C393BCC}" type="presParOf" srcId="{54E3B5BD-BCD0-4A5F-A741-92E1893957DC}" destId="{1816E153-396D-4985-8401-FC3E4C96DB8D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98CC2-5F3A-4CC8-9539-D77E882BB9C4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DE0104-B8F8-4A40-8491-61E392C4FD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723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Следовательно, рассматривая вопрос поступления ртути по средам, анализ данных показывает, что на почву приходится 35,8 %, на воду - 2,1 %, на атмосферный воздух – 9,4 %. Оставшиеся 52,7 % приходятся на отходы производств (26,5 %), побочные продукты и примеси (25,6%) и ТБО (0,5%).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Кроме того, необходимо обратить внимание на данные о национальном потреблении широкого ассортимента потребительских товаров, а также продуктов, в которых добавление ртути является ключевым аспектом для их функциональности. Данный показатель рассчитывается по следующей формуле: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Потребление = производство + импорт – экспорт (за один и тот же промежуток времени)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Так, поступление ртути от данной категории составило 3,4 тонны. В данном случае необходимо учесть тот факт, что отсутствуют точные данные по количеству продукции, содержащей ртуть, в связи с чем были взяты приближенные значения (Таблица 2).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190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анализе таблицы были выявлены три категории поступления значительного количества ртути. Так, на долю производства первичного металла, за исключением производства золота с помощью процесса амальгамирования ртути, приходится  97% от общего процента выбросов. На следующие две категории: «Сжигание угля и прочие способы его использования» и «Использование и утилизация ртутьсодержащей продукции» - приходятся 2 и 1%, соответственно. Также МИР РК (см. Приложение 1) подтвердил информацию о том, что технология амальгамаций при добыче золота в Республике Казахстан не применяется.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Согласно данным Национальной инвентаризации эмиссий ртути в Казахстане также были предоставлены данные расчетных поступлений ртути в воздух, землю и почву (Диаграмма 1):</a:t>
            </a:r>
          </a:p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031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измерении температур среднего диапазона традиционно используются ртутные термометры.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Несмотря на то, что в настоящее время все больше учреждений делают выбор в сторону альтернативных измерителей, не содержащих ртути, поскольку в одном медицинском термометре содержится от 0,5 до 3 г ртути, показатель расчетного входа ртути в общество от данного источника составляет 710 кг, что составляет около 21% от всего количества ртути, получаемой при использовании и утилизации ртутьсодержащей продукции. Также, на основании требований национального законодательства в Казахстане, медицинские термометры не подлежат сжиганию, а собираются отдельно, так как относятся к отходам класса Г.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Еще одно применение нашла ртуть в химических источниках тока. Так, высокой оценке подвергались батареи, включающие оксид ртути, за высокую удельную мощность и пологую характеристику напряжения разряда. Такие батареи содержат до 40 % ртути в весовом отношении. В соответствии с этим, все ртутьсодержащие батареи, такие как щелочные марганцево-цинковые таблеточные батареи, миниатюрные литиевые батареи и т.д., должны быть выведены из оборота к 2020 году на основании соглашения по ртути. Исключение составили цинково-серебряно-оксидные таблеточные батареи и таблеточные воздушно-цинковые батареи с содержанием ртути меньше 2 %. Общий объем эмиссий ртути из ртутных батарей составил 137 кг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Hg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/год согласно данных инвентаризации ртути в Республике Казахстан за 2014 год.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сегодняшний день прочно заняли свою нишу ртутьсодержащие источники света. Согласно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Минаматской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конвенции о ртути, поэтапному выводу из обращения сроком до 2020 года подлежат следующие лампы с добавлением ртути: лампы люминесцентные малогабаритные (ЛЛМ) общего освещения; лампы люминесцентные трубчатые общего освещения; лампы общего освещения ртутные высокого давления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паросветные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(РВДП); ртуть в лампах люминесцентных с холодным катодом и лампах люминесцентных с внешним электродом (ЛЛХК и ЛЛВЭ) для электронных дисплеев. Технический регламент Евразийского экономического союза допускает от 2,5 до 40 мг ртути на одну лампу в зависимости от ее вида, мощности и габаритов. Поскольку данные виды ламп относятся к первому классу опасности, соответственно, они не должны выбрасываться в обычный мусорный контейнер. Так, многие предприятия заключают договор с центрами по приему ртутьсодержащих ламп. К примеру, в 2016 году в компании «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Алматыэкологострой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было демонтировано около 103 тысяч ламп.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Особой популярностью последние годы пользуются эффективные кремы для осветления кожи. Предельно допустимая концентрация ртути в такой косметической продукции должна быть менее 1 части на миллион. Исключение составляет косметика для зоны глаз, в которой ртуть применяется в качестве консерванта и для которой эффективные и безопасные консерванты-заменители не существуют. Так, на основании технического регламента Таможенного союза «О безопасности парфюмерно-косметической продукции» только в средствах для макияжа глаз и для снятия макияжа с глаз допускается содержание таких химических веществ, как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тиомерсаль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фенилртутные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соли. При этом максимальная концентрация ртути в продукции не должна превышать 0,007 %. Согласно данных по инвентаризации ртути в Казахстане, не представляется возможным проследить импорт ртутьсодержащих кремов и мыла, так как не предусмотрена конкретизация товара по содержанию в ней ртути.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Вся ртутьсодержащая продукция, которая широко доступна общественности, после выбрасывания должна быть обработана и утилизирована:</a:t>
            </a:r>
          </a:p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190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6880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05978"/>
            <a:ext cx="7355160" cy="85725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200151"/>
            <a:ext cx="7355160" cy="3394472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1089764" y="0"/>
            <a:ext cx="0" cy="514350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9" name="Рисунок 8" descr="IPEN_logo_cmyk_small.jp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1470"/>
            <a:ext cx="899592" cy="520506"/>
          </a:xfrm>
          <a:prstGeom prst="rect">
            <a:avLst/>
          </a:prstGeom>
          <a:noFill/>
        </p:spPr>
      </p:pic>
      <p:pic>
        <p:nvPicPr>
          <p:cNvPr id="10" name="Picture 2" descr="\\SERVER\Public2016\ОРГДОКУМЕНТЫ\реклама Центра\10 лет_ЦСУР\Логотип_новый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9542"/>
            <a:ext cx="605522" cy="825225"/>
          </a:xfrm>
          <a:prstGeom prst="rect">
            <a:avLst/>
          </a:prstGeom>
          <a:noFill/>
          <a:effectLst>
            <a:glow rad="127000">
              <a:schemeClr val="bg1">
                <a:alpha val="9000"/>
              </a:schemeClr>
            </a:glo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05978"/>
            <a:ext cx="829126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200151"/>
            <a:ext cx="8291264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B5909-CF1D-4992-AB12-85F5980E381D}" type="datetimeFigureOut">
              <a:rPr lang="ru-RU" smtClean="0"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5441E-9690-49F6-B735-15F531CA4B9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hyperlink" Target="mailto:csd.yuliya@gmail.com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veramustafina1@gmail.com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object 70"/>
          <p:cNvSpPr/>
          <p:nvPr/>
        </p:nvSpPr>
        <p:spPr>
          <a:xfrm>
            <a:off x="4629152" y="0"/>
            <a:ext cx="852677" cy="5234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805427" y="4217982"/>
            <a:ext cx="2694712" cy="60187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lang="ru-RU" sz="1900" spc="-7" dirty="0" smtClean="0">
                <a:solidFill>
                  <a:srgbClr val="FFFFFF"/>
                </a:solidFill>
                <a:latin typeface="Calibri"/>
                <a:cs typeface="Calibri"/>
              </a:rPr>
              <a:t>Математическое моделирование</a:t>
            </a:r>
            <a:endParaRPr sz="1900" dirty="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328202" y="1550671"/>
            <a:ext cx="73025" cy="97790"/>
          </a:xfrm>
          <a:custGeom>
            <a:avLst/>
            <a:gdLst/>
            <a:ahLst/>
            <a:cxnLst/>
            <a:rect l="l" t="t" r="r" b="b"/>
            <a:pathLst>
              <a:path w="73025" h="97789">
                <a:moveTo>
                  <a:pt x="13933" y="0"/>
                </a:moveTo>
                <a:lnTo>
                  <a:pt x="12663" y="0"/>
                </a:lnTo>
                <a:lnTo>
                  <a:pt x="11901" y="253"/>
                </a:lnTo>
                <a:lnTo>
                  <a:pt x="11012" y="507"/>
                </a:lnTo>
                <a:lnTo>
                  <a:pt x="9996" y="634"/>
                </a:lnTo>
                <a:lnTo>
                  <a:pt x="8853" y="1015"/>
                </a:lnTo>
                <a:lnTo>
                  <a:pt x="7583" y="1524"/>
                </a:lnTo>
                <a:lnTo>
                  <a:pt x="5170" y="2412"/>
                </a:lnTo>
                <a:lnTo>
                  <a:pt x="4408" y="2793"/>
                </a:lnTo>
                <a:lnTo>
                  <a:pt x="3519" y="3047"/>
                </a:lnTo>
                <a:lnTo>
                  <a:pt x="2884" y="3428"/>
                </a:lnTo>
                <a:lnTo>
                  <a:pt x="109" y="92201"/>
                </a:lnTo>
                <a:lnTo>
                  <a:pt x="0" y="95122"/>
                </a:lnTo>
                <a:lnTo>
                  <a:pt x="1614" y="97662"/>
                </a:lnTo>
                <a:lnTo>
                  <a:pt x="2249" y="97662"/>
                </a:lnTo>
                <a:lnTo>
                  <a:pt x="3900" y="97408"/>
                </a:lnTo>
                <a:lnTo>
                  <a:pt x="4916" y="97027"/>
                </a:lnTo>
                <a:lnTo>
                  <a:pt x="7456" y="96265"/>
                </a:lnTo>
                <a:lnTo>
                  <a:pt x="8345" y="95757"/>
                </a:lnTo>
                <a:lnTo>
                  <a:pt x="9107" y="95503"/>
                </a:lnTo>
                <a:lnTo>
                  <a:pt x="9869" y="95122"/>
                </a:lnTo>
                <a:lnTo>
                  <a:pt x="10377" y="94741"/>
                </a:lnTo>
                <a:lnTo>
                  <a:pt x="10758" y="94487"/>
                </a:lnTo>
                <a:lnTo>
                  <a:pt x="11266" y="93725"/>
                </a:lnTo>
                <a:lnTo>
                  <a:pt x="11393" y="93471"/>
                </a:lnTo>
                <a:lnTo>
                  <a:pt x="11393" y="69722"/>
                </a:lnTo>
                <a:lnTo>
                  <a:pt x="39598" y="59943"/>
                </a:lnTo>
                <a:lnTo>
                  <a:pt x="11139" y="59943"/>
                </a:lnTo>
                <a:lnTo>
                  <a:pt x="11139" y="13207"/>
                </a:lnTo>
                <a:lnTo>
                  <a:pt x="25609" y="13207"/>
                </a:lnTo>
                <a:lnTo>
                  <a:pt x="15965" y="1269"/>
                </a:lnTo>
                <a:lnTo>
                  <a:pt x="15584" y="888"/>
                </a:lnTo>
                <a:lnTo>
                  <a:pt x="15330" y="507"/>
                </a:lnTo>
                <a:lnTo>
                  <a:pt x="14822" y="380"/>
                </a:lnTo>
                <a:lnTo>
                  <a:pt x="14441" y="126"/>
                </a:lnTo>
                <a:lnTo>
                  <a:pt x="13933" y="0"/>
                </a:lnTo>
                <a:close/>
              </a:path>
              <a:path w="73025" h="97789">
                <a:moveTo>
                  <a:pt x="61517" y="57657"/>
                </a:moveTo>
                <a:lnTo>
                  <a:pt x="46191" y="57657"/>
                </a:lnTo>
                <a:lnTo>
                  <a:pt x="60542" y="75564"/>
                </a:lnTo>
                <a:lnTo>
                  <a:pt x="60796" y="75945"/>
                </a:lnTo>
                <a:lnTo>
                  <a:pt x="61050" y="76200"/>
                </a:lnTo>
                <a:lnTo>
                  <a:pt x="61431" y="76326"/>
                </a:lnTo>
                <a:lnTo>
                  <a:pt x="61685" y="76580"/>
                </a:lnTo>
                <a:lnTo>
                  <a:pt x="62447" y="76580"/>
                </a:lnTo>
                <a:lnTo>
                  <a:pt x="62955" y="76707"/>
                </a:lnTo>
                <a:lnTo>
                  <a:pt x="63590" y="76580"/>
                </a:lnTo>
                <a:lnTo>
                  <a:pt x="64479" y="76326"/>
                </a:lnTo>
                <a:lnTo>
                  <a:pt x="65241" y="76072"/>
                </a:lnTo>
                <a:lnTo>
                  <a:pt x="66384" y="75818"/>
                </a:lnTo>
                <a:lnTo>
                  <a:pt x="67654" y="75310"/>
                </a:lnTo>
                <a:lnTo>
                  <a:pt x="70067" y="74421"/>
                </a:lnTo>
                <a:lnTo>
                  <a:pt x="71591" y="73659"/>
                </a:lnTo>
                <a:lnTo>
                  <a:pt x="72099" y="73278"/>
                </a:lnTo>
                <a:lnTo>
                  <a:pt x="72607" y="72516"/>
                </a:lnTo>
                <a:lnTo>
                  <a:pt x="72607" y="72008"/>
                </a:lnTo>
                <a:lnTo>
                  <a:pt x="72353" y="71374"/>
                </a:lnTo>
                <a:lnTo>
                  <a:pt x="71718" y="70103"/>
                </a:lnTo>
                <a:lnTo>
                  <a:pt x="70956" y="69341"/>
                </a:lnTo>
                <a:lnTo>
                  <a:pt x="61517" y="57657"/>
                </a:lnTo>
                <a:close/>
              </a:path>
              <a:path w="73025" h="97789">
                <a:moveTo>
                  <a:pt x="25609" y="13207"/>
                </a:moveTo>
                <a:lnTo>
                  <a:pt x="11139" y="13207"/>
                </a:lnTo>
                <a:lnTo>
                  <a:pt x="40222" y="49783"/>
                </a:lnTo>
                <a:lnTo>
                  <a:pt x="11139" y="59943"/>
                </a:lnTo>
                <a:lnTo>
                  <a:pt x="39598" y="59943"/>
                </a:lnTo>
                <a:lnTo>
                  <a:pt x="46191" y="57657"/>
                </a:lnTo>
                <a:lnTo>
                  <a:pt x="61517" y="57657"/>
                </a:lnTo>
                <a:lnTo>
                  <a:pt x="25609" y="13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656841" y="1500887"/>
            <a:ext cx="51435" cy="90170"/>
          </a:xfrm>
          <a:custGeom>
            <a:avLst/>
            <a:gdLst/>
            <a:ahLst/>
            <a:cxnLst/>
            <a:rect l="l" t="t" r="r" b="b"/>
            <a:pathLst>
              <a:path w="51435" h="90169">
                <a:moveTo>
                  <a:pt x="7239" y="0"/>
                </a:moveTo>
                <a:lnTo>
                  <a:pt x="6096" y="0"/>
                </a:lnTo>
                <a:lnTo>
                  <a:pt x="5207" y="380"/>
                </a:lnTo>
                <a:lnTo>
                  <a:pt x="3175" y="1650"/>
                </a:lnTo>
                <a:lnTo>
                  <a:pt x="2667" y="2921"/>
                </a:lnTo>
                <a:lnTo>
                  <a:pt x="2555" y="8000"/>
                </a:lnTo>
                <a:lnTo>
                  <a:pt x="115" y="80263"/>
                </a:lnTo>
                <a:lnTo>
                  <a:pt x="0" y="85471"/>
                </a:lnTo>
                <a:lnTo>
                  <a:pt x="381" y="86740"/>
                </a:lnTo>
                <a:lnTo>
                  <a:pt x="1270" y="87375"/>
                </a:lnTo>
                <a:lnTo>
                  <a:pt x="2286" y="88137"/>
                </a:lnTo>
                <a:lnTo>
                  <a:pt x="3175" y="88518"/>
                </a:lnTo>
                <a:lnTo>
                  <a:pt x="4318" y="88646"/>
                </a:lnTo>
                <a:lnTo>
                  <a:pt x="47117" y="90042"/>
                </a:lnTo>
                <a:lnTo>
                  <a:pt x="47498" y="89915"/>
                </a:lnTo>
                <a:lnTo>
                  <a:pt x="47752" y="89788"/>
                </a:lnTo>
                <a:lnTo>
                  <a:pt x="48006" y="89535"/>
                </a:lnTo>
                <a:lnTo>
                  <a:pt x="48387" y="89280"/>
                </a:lnTo>
                <a:lnTo>
                  <a:pt x="48514" y="88900"/>
                </a:lnTo>
                <a:lnTo>
                  <a:pt x="48768" y="88518"/>
                </a:lnTo>
                <a:lnTo>
                  <a:pt x="49022" y="88011"/>
                </a:lnTo>
                <a:lnTo>
                  <a:pt x="49149" y="86740"/>
                </a:lnTo>
                <a:lnTo>
                  <a:pt x="49276" y="86105"/>
                </a:lnTo>
                <a:lnTo>
                  <a:pt x="49276" y="82930"/>
                </a:lnTo>
                <a:lnTo>
                  <a:pt x="49149" y="82296"/>
                </a:lnTo>
                <a:lnTo>
                  <a:pt x="49022" y="81787"/>
                </a:lnTo>
                <a:lnTo>
                  <a:pt x="48768" y="81406"/>
                </a:lnTo>
                <a:lnTo>
                  <a:pt x="48641" y="81025"/>
                </a:lnTo>
                <a:lnTo>
                  <a:pt x="48387" y="80772"/>
                </a:lnTo>
                <a:lnTo>
                  <a:pt x="48006" y="80517"/>
                </a:lnTo>
                <a:lnTo>
                  <a:pt x="47498" y="80263"/>
                </a:lnTo>
                <a:lnTo>
                  <a:pt x="47117" y="80263"/>
                </a:lnTo>
                <a:lnTo>
                  <a:pt x="11937" y="78993"/>
                </a:lnTo>
                <a:lnTo>
                  <a:pt x="13081" y="47371"/>
                </a:lnTo>
                <a:lnTo>
                  <a:pt x="44450" y="47371"/>
                </a:lnTo>
                <a:lnTo>
                  <a:pt x="44704" y="46989"/>
                </a:lnTo>
                <a:lnTo>
                  <a:pt x="44831" y="46609"/>
                </a:lnTo>
                <a:lnTo>
                  <a:pt x="45212" y="44703"/>
                </a:lnTo>
                <a:lnTo>
                  <a:pt x="45085" y="40893"/>
                </a:lnTo>
                <a:lnTo>
                  <a:pt x="44958" y="40386"/>
                </a:lnTo>
                <a:lnTo>
                  <a:pt x="44704" y="40131"/>
                </a:lnTo>
                <a:lnTo>
                  <a:pt x="44577" y="39750"/>
                </a:lnTo>
                <a:lnTo>
                  <a:pt x="44323" y="39369"/>
                </a:lnTo>
                <a:lnTo>
                  <a:pt x="44068" y="39242"/>
                </a:lnTo>
                <a:lnTo>
                  <a:pt x="43687" y="38988"/>
                </a:lnTo>
                <a:lnTo>
                  <a:pt x="43434" y="38862"/>
                </a:lnTo>
                <a:lnTo>
                  <a:pt x="43053" y="38862"/>
                </a:lnTo>
                <a:lnTo>
                  <a:pt x="13335" y="37846"/>
                </a:lnTo>
                <a:lnTo>
                  <a:pt x="14224" y="10033"/>
                </a:lnTo>
                <a:lnTo>
                  <a:pt x="50715" y="10033"/>
                </a:lnTo>
                <a:lnTo>
                  <a:pt x="50800" y="9778"/>
                </a:lnTo>
                <a:lnTo>
                  <a:pt x="51054" y="9271"/>
                </a:lnTo>
                <a:lnTo>
                  <a:pt x="51308" y="8000"/>
                </a:lnTo>
                <a:lnTo>
                  <a:pt x="51409" y="4699"/>
                </a:lnTo>
                <a:lnTo>
                  <a:pt x="51181" y="3555"/>
                </a:lnTo>
                <a:lnTo>
                  <a:pt x="51054" y="3048"/>
                </a:lnTo>
                <a:lnTo>
                  <a:pt x="50927" y="2666"/>
                </a:lnTo>
                <a:lnTo>
                  <a:pt x="50673" y="2286"/>
                </a:lnTo>
                <a:lnTo>
                  <a:pt x="50546" y="1904"/>
                </a:lnTo>
                <a:lnTo>
                  <a:pt x="50165" y="1777"/>
                </a:lnTo>
                <a:lnTo>
                  <a:pt x="49911" y="1524"/>
                </a:lnTo>
                <a:lnTo>
                  <a:pt x="49530" y="1524"/>
                </a:lnTo>
                <a:lnTo>
                  <a:pt x="49276" y="1397"/>
                </a:lnTo>
                <a:lnTo>
                  <a:pt x="7239" y="0"/>
                </a:lnTo>
                <a:close/>
              </a:path>
              <a:path w="51435" h="90169">
                <a:moveTo>
                  <a:pt x="44450" y="47371"/>
                </a:moveTo>
                <a:lnTo>
                  <a:pt x="13081" y="47371"/>
                </a:lnTo>
                <a:lnTo>
                  <a:pt x="42672" y="48387"/>
                </a:lnTo>
                <a:lnTo>
                  <a:pt x="43053" y="48387"/>
                </a:lnTo>
                <a:lnTo>
                  <a:pt x="43434" y="48260"/>
                </a:lnTo>
                <a:lnTo>
                  <a:pt x="43687" y="48133"/>
                </a:lnTo>
                <a:lnTo>
                  <a:pt x="44068" y="48005"/>
                </a:lnTo>
                <a:lnTo>
                  <a:pt x="44323" y="47751"/>
                </a:lnTo>
                <a:lnTo>
                  <a:pt x="44450" y="47371"/>
                </a:lnTo>
                <a:close/>
              </a:path>
              <a:path w="51435" h="90169">
                <a:moveTo>
                  <a:pt x="50715" y="10033"/>
                </a:moveTo>
                <a:lnTo>
                  <a:pt x="14224" y="10033"/>
                </a:lnTo>
                <a:lnTo>
                  <a:pt x="48895" y="11175"/>
                </a:lnTo>
                <a:lnTo>
                  <a:pt x="49276" y="11302"/>
                </a:lnTo>
                <a:lnTo>
                  <a:pt x="49530" y="11175"/>
                </a:lnTo>
                <a:lnTo>
                  <a:pt x="49911" y="11049"/>
                </a:lnTo>
                <a:lnTo>
                  <a:pt x="50418" y="10540"/>
                </a:lnTo>
                <a:lnTo>
                  <a:pt x="50673" y="101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845942" y="1531876"/>
            <a:ext cx="82550" cy="92075"/>
          </a:xfrm>
          <a:custGeom>
            <a:avLst/>
            <a:gdLst/>
            <a:ahLst/>
            <a:cxnLst/>
            <a:rect l="l" t="t" r="r" b="b"/>
            <a:pathLst>
              <a:path w="82550" h="92075">
                <a:moveTo>
                  <a:pt x="41401" y="0"/>
                </a:moveTo>
                <a:lnTo>
                  <a:pt x="30480" y="1524"/>
                </a:lnTo>
                <a:lnTo>
                  <a:pt x="25654" y="3301"/>
                </a:lnTo>
                <a:lnTo>
                  <a:pt x="21336" y="6350"/>
                </a:lnTo>
                <a:lnTo>
                  <a:pt x="17018" y="9271"/>
                </a:lnTo>
                <a:lnTo>
                  <a:pt x="13334" y="13335"/>
                </a:lnTo>
                <a:lnTo>
                  <a:pt x="10159" y="18414"/>
                </a:lnTo>
                <a:lnTo>
                  <a:pt x="6984" y="23367"/>
                </a:lnTo>
                <a:lnTo>
                  <a:pt x="0" y="61849"/>
                </a:lnTo>
                <a:lnTo>
                  <a:pt x="888" y="66293"/>
                </a:lnTo>
                <a:lnTo>
                  <a:pt x="3048" y="70865"/>
                </a:lnTo>
                <a:lnTo>
                  <a:pt x="5080" y="75311"/>
                </a:lnTo>
                <a:lnTo>
                  <a:pt x="40767" y="92075"/>
                </a:lnTo>
                <a:lnTo>
                  <a:pt x="51688" y="90550"/>
                </a:lnTo>
                <a:lnTo>
                  <a:pt x="56514" y="88646"/>
                </a:lnTo>
                <a:lnTo>
                  <a:pt x="65150" y="82550"/>
                </a:lnTo>
                <a:lnTo>
                  <a:pt x="65956" y="81661"/>
                </a:lnTo>
                <a:lnTo>
                  <a:pt x="40893" y="81661"/>
                </a:lnTo>
                <a:lnTo>
                  <a:pt x="36449" y="81406"/>
                </a:lnTo>
                <a:lnTo>
                  <a:pt x="31495" y="80010"/>
                </a:lnTo>
                <a:lnTo>
                  <a:pt x="26543" y="78739"/>
                </a:lnTo>
                <a:lnTo>
                  <a:pt x="22606" y="76708"/>
                </a:lnTo>
                <a:lnTo>
                  <a:pt x="19684" y="74167"/>
                </a:lnTo>
                <a:lnTo>
                  <a:pt x="16890" y="71500"/>
                </a:lnTo>
                <a:lnTo>
                  <a:pt x="14858" y="68452"/>
                </a:lnTo>
                <a:lnTo>
                  <a:pt x="13715" y="64770"/>
                </a:lnTo>
                <a:lnTo>
                  <a:pt x="12573" y="61213"/>
                </a:lnTo>
                <a:lnTo>
                  <a:pt x="12064" y="57150"/>
                </a:lnTo>
                <a:lnTo>
                  <a:pt x="12445" y="52704"/>
                </a:lnTo>
                <a:lnTo>
                  <a:pt x="12627" y="49529"/>
                </a:lnTo>
                <a:lnTo>
                  <a:pt x="12748" y="48005"/>
                </a:lnTo>
                <a:lnTo>
                  <a:pt x="13623" y="43434"/>
                </a:lnTo>
                <a:lnTo>
                  <a:pt x="14986" y="38480"/>
                </a:lnTo>
                <a:lnTo>
                  <a:pt x="16129" y="34036"/>
                </a:lnTo>
                <a:lnTo>
                  <a:pt x="27305" y="16383"/>
                </a:lnTo>
                <a:lnTo>
                  <a:pt x="30225" y="13842"/>
                </a:lnTo>
                <a:lnTo>
                  <a:pt x="33527" y="12064"/>
                </a:lnTo>
                <a:lnTo>
                  <a:pt x="37464" y="11175"/>
                </a:lnTo>
                <a:lnTo>
                  <a:pt x="41275" y="10160"/>
                </a:lnTo>
                <a:lnTo>
                  <a:pt x="70434" y="10160"/>
                </a:lnTo>
                <a:lnTo>
                  <a:pt x="65405" y="6350"/>
                </a:lnTo>
                <a:lnTo>
                  <a:pt x="60198" y="3937"/>
                </a:lnTo>
                <a:lnTo>
                  <a:pt x="47370" y="508"/>
                </a:lnTo>
                <a:lnTo>
                  <a:pt x="41401" y="0"/>
                </a:lnTo>
                <a:close/>
              </a:path>
              <a:path w="82550" h="92075">
                <a:moveTo>
                  <a:pt x="70434" y="10160"/>
                </a:moveTo>
                <a:lnTo>
                  <a:pt x="41275" y="10160"/>
                </a:lnTo>
                <a:lnTo>
                  <a:pt x="45593" y="10413"/>
                </a:lnTo>
                <a:lnTo>
                  <a:pt x="50545" y="11811"/>
                </a:lnTo>
                <a:lnTo>
                  <a:pt x="69897" y="34036"/>
                </a:lnTo>
                <a:lnTo>
                  <a:pt x="69881" y="36322"/>
                </a:lnTo>
                <a:lnTo>
                  <a:pt x="62356" y="65659"/>
                </a:lnTo>
                <a:lnTo>
                  <a:pt x="60451" y="69596"/>
                </a:lnTo>
                <a:lnTo>
                  <a:pt x="57912" y="72898"/>
                </a:lnTo>
                <a:lnTo>
                  <a:pt x="52069" y="77977"/>
                </a:lnTo>
                <a:lnTo>
                  <a:pt x="48640" y="79755"/>
                </a:lnTo>
                <a:lnTo>
                  <a:pt x="44831" y="80645"/>
                </a:lnTo>
                <a:lnTo>
                  <a:pt x="40893" y="81661"/>
                </a:lnTo>
                <a:lnTo>
                  <a:pt x="65956" y="81661"/>
                </a:lnTo>
                <a:lnTo>
                  <a:pt x="68833" y="78486"/>
                </a:lnTo>
                <a:lnTo>
                  <a:pt x="75183" y="68325"/>
                </a:lnTo>
                <a:lnTo>
                  <a:pt x="77724" y="62356"/>
                </a:lnTo>
                <a:lnTo>
                  <a:pt x="79501" y="55372"/>
                </a:lnTo>
                <a:lnTo>
                  <a:pt x="81406" y="48513"/>
                </a:lnTo>
                <a:lnTo>
                  <a:pt x="82171" y="43052"/>
                </a:lnTo>
                <a:lnTo>
                  <a:pt x="82168" y="30606"/>
                </a:lnTo>
                <a:lnTo>
                  <a:pt x="81152" y="25526"/>
                </a:lnTo>
                <a:lnTo>
                  <a:pt x="78993" y="20954"/>
                </a:lnTo>
                <a:lnTo>
                  <a:pt x="76834" y="16510"/>
                </a:lnTo>
                <a:lnTo>
                  <a:pt x="73787" y="12700"/>
                </a:lnTo>
                <a:lnTo>
                  <a:pt x="70434" y="101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991739" y="1586864"/>
            <a:ext cx="86360" cy="91440"/>
          </a:xfrm>
          <a:custGeom>
            <a:avLst/>
            <a:gdLst/>
            <a:ahLst/>
            <a:cxnLst/>
            <a:rect l="l" t="t" r="r" b="b"/>
            <a:pathLst>
              <a:path w="86360" h="91439">
                <a:moveTo>
                  <a:pt x="40131" y="0"/>
                </a:moveTo>
                <a:lnTo>
                  <a:pt x="35052" y="1015"/>
                </a:lnTo>
                <a:lnTo>
                  <a:pt x="30353" y="3175"/>
                </a:lnTo>
                <a:lnTo>
                  <a:pt x="25527" y="5334"/>
                </a:lnTo>
                <a:lnTo>
                  <a:pt x="1778" y="42037"/>
                </a:lnTo>
                <a:lnTo>
                  <a:pt x="888" y="47879"/>
                </a:lnTo>
                <a:lnTo>
                  <a:pt x="98" y="52324"/>
                </a:lnTo>
                <a:lnTo>
                  <a:pt x="22987" y="86613"/>
                </a:lnTo>
                <a:lnTo>
                  <a:pt x="40386" y="91059"/>
                </a:lnTo>
                <a:lnTo>
                  <a:pt x="45847" y="91312"/>
                </a:lnTo>
                <a:lnTo>
                  <a:pt x="51054" y="90297"/>
                </a:lnTo>
                <a:lnTo>
                  <a:pt x="60452" y="85725"/>
                </a:lnTo>
                <a:lnTo>
                  <a:pt x="64897" y="82423"/>
                </a:lnTo>
                <a:lnTo>
                  <a:pt x="66428" y="80645"/>
                </a:lnTo>
                <a:lnTo>
                  <a:pt x="36830" y="80645"/>
                </a:lnTo>
                <a:lnTo>
                  <a:pt x="32512" y="79756"/>
                </a:lnTo>
                <a:lnTo>
                  <a:pt x="12318" y="55752"/>
                </a:lnTo>
                <a:lnTo>
                  <a:pt x="12573" y="51688"/>
                </a:lnTo>
                <a:lnTo>
                  <a:pt x="31115" y="16001"/>
                </a:lnTo>
                <a:lnTo>
                  <a:pt x="34417" y="14097"/>
                </a:lnTo>
                <a:lnTo>
                  <a:pt x="37718" y="12064"/>
                </a:lnTo>
                <a:lnTo>
                  <a:pt x="41402" y="10922"/>
                </a:lnTo>
                <a:lnTo>
                  <a:pt x="49275" y="10413"/>
                </a:lnTo>
                <a:lnTo>
                  <a:pt x="73244" y="10413"/>
                </a:lnTo>
                <a:lnTo>
                  <a:pt x="69087" y="7493"/>
                </a:lnTo>
                <a:lnTo>
                  <a:pt x="63118" y="4699"/>
                </a:lnTo>
                <a:lnTo>
                  <a:pt x="57023" y="1777"/>
                </a:lnTo>
                <a:lnTo>
                  <a:pt x="51181" y="254"/>
                </a:lnTo>
                <a:lnTo>
                  <a:pt x="40131" y="0"/>
                </a:lnTo>
                <a:close/>
              </a:path>
              <a:path w="86360" h="91439">
                <a:moveTo>
                  <a:pt x="73244" y="10413"/>
                </a:moveTo>
                <a:lnTo>
                  <a:pt x="49275" y="10413"/>
                </a:lnTo>
                <a:lnTo>
                  <a:pt x="53593" y="11302"/>
                </a:lnTo>
                <a:lnTo>
                  <a:pt x="58166" y="13462"/>
                </a:lnTo>
                <a:lnTo>
                  <a:pt x="73660" y="35306"/>
                </a:lnTo>
                <a:lnTo>
                  <a:pt x="73406" y="39370"/>
                </a:lnTo>
                <a:lnTo>
                  <a:pt x="55118" y="74930"/>
                </a:lnTo>
                <a:lnTo>
                  <a:pt x="51688" y="76962"/>
                </a:lnTo>
                <a:lnTo>
                  <a:pt x="48387" y="78994"/>
                </a:lnTo>
                <a:lnTo>
                  <a:pt x="44704" y="80137"/>
                </a:lnTo>
                <a:lnTo>
                  <a:pt x="36830" y="80645"/>
                </a:lnTo>
                <a:lnTo>
                  <a:pt x="66428" y="80645"/>
                </a:lnTo>
                <a:lnTo>
                  <a:pt x="68834" y="77850"/>
                </a:lnTo>
                <a:lnTo>
                  <a:pt x="72771" y="73406"/>
                </a:lnTo>
                <a:lnTo>
                  <a:pt x="76327" y="67945"/>
                </a:lnTo>
                <a:lnTo>
                  <a:pt x="79489" y="61213"/>
                </a:lnTo>
                <a:lnTo>
                  <a:pt x="82296" y="54990"/>
                </a:lnTo>
                <a:lnTo>
                  <a:pt x="84328" y="48895"/>
                </a:lnTo>
                <a:lnTo>
                  <a:pt x="85239" y="43052"/>
                </a:lnTo>
                <a:lnTo>
                  <a:pt x="86233" y="37464"/>
                </a:lnTo>
                <a:lnTo>
                  <a:pt x="73787" y="10795"/>
                </a:lnTo>
                <a:lnTo>
                  <a:pt x="73244" y="104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056510" y="1616329"/>
            <a:ext cx="83185" cy="81280"/>
          </a:xfrm>
          <a:custGeom>
            <a:avLst/>
            <a:gdLst/>
            <a:ahLst/>
            <a:cxnLst/>
            <a:rect l="l" t="t" r="r" b="b"/>
            <a:pathLst>
              <a:path w="83185" h="81280">
                <a:moveTo>
                  <a:pt x="44196" y="0"/>
                </a:moveTo>
                <a:lnTo>
                  <a:pt x="43053" y="381"/>
                </a:lnTo>
                <a:lnTo>
                  <a:pt x="41910" y="635"/>
                </a:lnTo>
                <a:lnTo>
                  <a:pt x="40893" y="1397"/>
                </a:lnTo>
                <a:lnTo>
                  <a:pt x="254" y="74549"/>
                </a:lnTo>
                <a:lnTo>
                  <a:pt x="127" y="74930"/>
                </a:lnTo>
                <a:lnTo>
                  <a:pt x="0" y="75184"/>
                </a:lnTo>
                <a:lnTo>
                  <a:pt x="127" y="75565"/>
                </a:lnTo>
                <a:lnTo>
                  <a:pt x="254" y="76200"/>
                </a:lnTo>
                <a:lnTo>
                  <a:pt x="635" y="76581"/>
                </a:lnTo>
                <a:lnTo>
                  <a:pt x="889" y="76962"/>
                </a:lnTo>
                <a:lnTo>
                  <a:pt x="2032" y="77850"/>
                </a:lnTo>
                <a:lnTo>
                  <a:pt x="2667" y="78232"/>
                </a:lnTo>
                <a:lnTo>
                  <a:pt x="3429" y="78740"/>
                </a:lnTo>
                <a:lnTo>
                  <a:pt x="4445" y="79248"/>
                </a:lnTo>
                <a:lnTo>
                  <a:pt x="5334" y="79883"/>
                </a:lnTo>
                <a:lnTo>
                  <a:pt x="6223" y="80263"/>
                </a:lnTo>
                <a:lnTo>
                  <a:pt x="6985" y="80518"/>
                </a:lnTo>
                <a:lnTo>
                  <a:pt x="7620" y="80899"/>
                </a:lnTo>
                <a:lnTo>
                  <a:pt x="8255" y="81025"/>
                </a:lnTo>
                <a:lnTo>
                  <a:pt x="8763" y="81153"/>
                </a:lnTo>
                <a:lnTo>
                  <a:pt x="9652" y="81153"/>
                </a:lnTo>
                <a:lnTo>
                  <a:pt x="10160" y="80899"/>
                </a:lnTo>
                <a:lnTo>
                  <a:pt x="10414" y="80645"/>
                </a:lnTo>
                <a:lnTo>
                  <a:pt x="10541" y="80263"/>
                </a:lnTo>
                <a:lnTo>
                  <a:pt x="47879" y="13208"/>
                </a:lnTo>
                <a:lnTo>
                  <a:pt x="68630" y="13208"/>
                </a:lnTo>
                <a:lnTo>
                  <a:pt x="45212" y="126"/>
                </a:lnTo>
                <a:lnTo>
                  <a:pt x="44196" y="0"/>
                </a:lnTo>
                <a:close/>
              </a:path>
              <a:path w="83185" h="81280">
                <a:moveTo>
                  <a:pt x="68630" y="13208"/>
                </a:moveTo>
                <a:lnTo>
                  <a:pt x="47879" y="13208"/>
                </a:lnTo>
                <a:lnTo>
                  <a:pt x="77089" y="29463"/>
                </a:lnTo>
                <a:lnTo>
                  <a:pt x="77470" y="29718"/>
                </a:lnTo>
                <a:lnTo>
                  <a:pt x="78486" y="29718"/>
                </a:lnTo>
                <a:lnTo>
                  <a:pt x="78867" y="29591"/>
                </a:lnTo>
                <a:lnTo>
                  <a:pt x="81534" y="26288"/>
                </a:lnTo>
                <a:lnTo>
                  <a:pt x="82423" y="24765"/>
                </a:lnTo>
                <a:lnTo>
                  <a:pt x="82931" y="23495"/>
                </a:lnTo>
                <a:lnTo>
                  <a:pt x="82931" y="22606"/>
                </a:lnTo>
                <a:lnTo>
                  <a:pt x="83058" y="21717"/>
                </a:lnTo>
                <a:lnTo>
                  <a:pt x="82677" y="21082"/>
                </a:lnTo>
                <a:lnTo>
                  <a:pt x="82042" y="20700"/>
                </a:lnTo>
                <a:lnTo>
                  <a:pt x="68630" y="1320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098038" y="1641856"/>
            <a:ext cx="102870" cy="109220"/>
          </a:xfrm>
          <a:custGeom>
            <a:avLst/>
            <a:gdLst/>
            <a:ahLst/>
            <a:cxnLst/>
            <a:rect l="l" t="t" r="r" b="b"/>
            <a:pathLst>
              <a:path w="102869" h="109219">
                <a:moveTo>
                  <a:pt x="96368" y="45974"/>
                </a:moveTo>
                <a:lnTo>
                  <a:pt x="82550" y="45974"/>
                </a:lnTo>
                <a:lnTo>
                  <a:pt x="82550" y="46101"/>
                </a:lnTo>
                <a:lnTo>
                  <a:pt x="81914" y="47117"/>
                </a:lnTo>
                <a:lnTo>
                  <a:pt x="81025" y="48133"/>
                </a:lnTo>
                <a:lnTo>
                  <a:pt x="79248" y="50673"/>
                </a:lnTo>
                <a:lnTo>
                  <a:pt x="78486" y="51943"/>
                </a:lnTo>
                <a:lnTo>
                  <a:pt x="77724" y="53086"/>
                </a:lnTo>
                <a:lnTo>
                  <a:pt x="45847" y="102235"/>
                </a:lnTo>
                <a:lnTo>
                  <a:pt x="45974" y="103505"/>
                </a:lnTo>
                <a:lnTo>
                  <a:pt x="46481" y="104267"/>
                </a:lnTo>
                <a:lnTo>
                  <a:pt x="46862" y="104648"/>
                </a:lnTo>
                <a:lnTo>
                  <a:pt x="48132" y="105664"/>
                </a:lnTo>
                <a:lnTo>
                  <a:pt x="48894" y="106172"/>
                </a:lnTo>
                <a:lnTo>
                  <a:pt x="49784" y="106807"/>
                </a:lnTo>
                <a:lnTo>
                  <a:pt x="50800" y="107442"/>
                </a:lnTo>
                <a:lnTo>
                  <a:pt x="51562" y="107950"/>
                </a:lnTo>
                <a:lnTo>
                  <a:pt x="52324" y="108204"/>
                </a:lnTo>
                <a:lnTo>
                  <a:pt x="52959" y="108585"/>
                </a:lnTo>
                <a:lnTo>
                  <a:pt x="53467" y="108839"/>
                </a:lnTo>
                <a:lnTo>
                  <a:pt x="53975" y="108839"/>
                </a:lnTo>
                <a:lnTo>
                  <a:pt x="54482" y="108966"/>
                </a:lnTo>
                <a:lnTo>
                  <a:pt x="54863" y="108966"/>
                </a:lnTo>
                <a:lnTo>
                  <a:pt x="55118" y="108839"/>
                </a:lnTo>
                <a:lnTo>
                  <a:pt x="55499" y="108712"/>
                </a:lnTo>
                <a:lnTo>
                  <a:pt x="55753" y="108585"/>
                </a:lnTo>
                <a:lnTo>
                  <a:pt x="55880" y="108204"/>
                </a:lnTo>
                <a:lnTo>
                  <a:pt x="96368" y="45974"/>
                </a:lnTo>
                <a:close/>
              </a:path>
              <a:path w="102869" h="109219">
                <a:moveTo>
                  <a:pt x="48513" y="0"/>
                </a:moveTo>
                <a:lnTo>
                  <a:pt x="47625" y="0"/>
                </a:lnTo>
                <a:lnTo>
                  <a:pt x="47243" y="127"/>
                </a:lnTo>
                <a:lnTo>
                  <a:pt x="46736" y="381"/>
                </a:lnTo>
                <a:lnTo>
                  <a:pt x="46526" y="762"/>
                </a:lnTo>
                <a:lnTo>
                  <a:pt x="254" y="71882"/>
                </a:lnTo>
                <a:lnTo>
                  <a:pt x="0" y="72644"/>
                </a:lnTo>
                <a:lnTo>
                  <a:pt x="0" y="73533"/>
                </a:lnTo>
                <a:lnTo>
                  <a:pt x="507" y="74295"/>
                </a:lnTo>
                <a:lnTo>
                  <a:pt x="762" y="74803"/>
                </a:lnTo>
                <a:lnTo>
                  <a:pt x="1269" y="75184"/>
                </a:lnTo>
                <a:lnTo>
                  <a:pt x="1778" y="75692"/>
                </a:lnTo>
                <a:lnTo>
                  <a:pt x="2539" y="76073"/>
                </a:lnTo>
                <a:lnTo>
                  <a:pt x="3429" y="76708"/>
                </a:lnTo>
                <a:lnTo>
                  <a:pt x="4191" y="77216"/>
                </a:lnTo>
                <a:lnTo>
                  <a:pt x="4825" y="77597"/>
                </a:lnTo>
                <a:lnTo>
                  <a:pt x="6350" y="78359"/>
                </a:lnTo>
                <a:lnTo>
                  <a:pt x="6857" y="78359"/>
                </a:lnTo>
                <a:lnTo>
                  <a:pt x="7238" y="78486"/>
                </a:lnTo>
                <a:lnTo>
                  <a:pt x="8128" y="78486"/>
                </a:lnTo>
                <a:lnTo>
                  <a:pt x="9270" y="78105"/>
                </a:lnTo>
                <a:lnTo>
                  <a:pt x="44398" y="62865"/>
                </a:lnTo>
                <a:lnTo>
                  <a:pt x="20066" y="62865"/>
                </a:lnTo>
                <a:lnTo>
                  <a:pt x="19938" y="62738"/>
                </a:lnTo>
                <a:lnTo>
                  <a:pt x="20828" y="61722"/>
                </a:lnTo>
                <a:lnTo>
                  <a:pt x="22351" y="59436"/>
                </a:lnTo>
                <a:lnTo>
                  <a:pt x="23241" y="58293"/>
                </a:lnTo>
                <a:lnTo>
                  <a:pt x="23875" y="57150"/>
                </a:lnTo>
                <a:lnTo>
                  <a:pt x="24637" y="56134"/>
                </a:lnTo>
                <a:lnTo>
                  <a:pt x="56642" y="6731"/>
                </a:lnTo>
                <a:lnTo>
                  <a:pt x="56642" y="5842"/>
                </a:lnTo>
                <a:lnTo>
                  <a:pt x="56514" y="5461"/>
                </a:lnTo>
                <a:lnTo>
                  <a:pt x="56006" y="4699"/>
                </a:lnTo>
                <a:lnTo>
                  <a:pt x="54991" y="3683"/>
                </a:lnTo>
                <a:lnTo>
                  <a:pt x="54356" y="3302"/>
                </a:lnTo>
                <a:lnTo>
                  <a:pt x="53593" y="2667"/>
                </a:lnTo>
                <a:lnTo>
                  <a:pt x="52705" y="2032"/>
                </a:lnTo>
                <a:lnTo>
                  <a:pt x="50926" y="1016"/>
                </a:lnTo>
                <a:lnTo>
                  <a:pt x="50292" y="762"/>
                </a:lnTo>
                <a:lnTo>
                  <a:pt x="49656" y="381"/>
                </a:lnTo>
                <a:lnTo>
                  <a:pt x="49022" y="127"/>
                </a:lnTo>
                <a:lnTo>
                  <a:pt x="48513" y="0"/>
                </a:lnTo>
                <a:close/>
              </a:path>
              <a:path w="102869" h="109219">
                <a:moveTo>
                  <a:pt x="96012" y="30607"/>
                </a:moveTo>
                <a:lnTo>
                  <a:pt x="93599" y="30607"/>
                </a:lnTo>
                <a:lnTo>
                  <a:pt x="93218" y="30734"/>
                </a:lnTo>
                <a:lnTo>
                  <a:pt x="26162" y="59944"/>
                </a:lnTo>
                <a:lnTo>
                  <a:pt x="24511" y="60706"/>
                </a:lnTo>
                <a:lnTo>
                  <a:pt x="22732" y="61595"/>
                </a:lnTo>
                <a:lnTo>
                  <a:pt x="21336" y="62230"/>
                </a:lnTo>
                <a:lnTo>
                  <a:pt x="20066" y="62865"/>
                </a:lnTo>
                <a:lnTo>
                  <a:pt x="44398" y="62865"/>
                </a:lnTo>
                <a:lnTo>
                  <a:pt x="74549" y="49784"/>
                </a:lnTo>
                <a:lnTo>
                  <a:pt x="75311" y="49403"/>
                </a:lnTo>
                <a:lnTo>
                  <a:pt x="77978" y="48260"/>
                </a:lnTo>
                <a:lnTo>
                  <a:pt x="78739" y="47879"/>
                </a:lnTo>
                <a:lnTo>
                  <a:pt x="79629" y="47498"/>
                </a:lnTo>
                <a:lnTo>
                  <a:pt x="81153" y="46736"/>
                </a:lnTo>
                <a:lnTo>
                  <a:pt x="81787" y="46355"/>
                </a:lnTo>
                <a:lnTo>
                  <a:pt x="82550" y="45974"/>
                </a:lnTo>
                <a:lnTo>
                  <a:pt x="96368" y="45974"/>
                </a:lnTo>
                <a:lnTo>
                  <a:pt x="102235" y="36957"/>
                </a:lnTo>
                <a:lnTo>
                  <a:pt x="102488" y="36195"/>
                </a:lnTo>
                <a:lnTo>
                  <a:pt x="102488" y="35687"/>
                </a:lnTo>
                <a:lnTo>
                  <a:pt x="98298" y="31750"/>
                </a:lnTo>
                <a:lnTo>
                  <a:pt x="97662" y="31369"/>
                </a:lnTo>
                <a:lnTo>
                  <a:pt x="97028" y="31115"/>
                </a:lnTo>
                <a:lnTo>
                  <a:pt x="96012" y="30607"/>
                </a:lnTo>
                <a:close/>
              </a:path>
              <a:path w="102869" h="109219">
                <a:moveTo>
                  <a:pt x="95123" y="30480"/>
                </a:moveTo>
                <a:lnTo>
                  <a:pt x="94361" y="30480"/>
                </a:lnTo>
                <a:lnTo>
                  <a:pt x="93980" y="30607"/>
                </a:lnTo>
                <a:lnTo>
                  <a:pt x="95631" y="30607"/>
                </a:lnTo>
                <a:lnTo>
                  <a:pt x="95123" y="304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161410" y="1687831"/>
            <a:ext cx="105410" cy="109855"/>
          </a:xfrm>
          <a:custGeom>
            <a:avLst/>
            <a:gdLst/>
            <a:ahLst/>
            <a:cxnLst/>
            <a:rect l="l" t="t" r="r" b="b"/>
            <a:pathLst>
              <a:path w="105410" h="109855">
                <a:moveTo>
                  <a:pt x="99105" y="48895"/>
                </a:moveTo>
                <a:lnTo>
                  <a:pt x="84581" y="48895"/>
                </a:lnTo>
                <a:lnTo>
                  <a:pt x="82705" y="51054"/>
                </a:lnTo>
                <a:lnTo>
                  <a:pt x="81914" y="52070"/>
                </a:lnTo>
                <a:lnTo>
                  <a:pt x="80899" y="53212"/>
                </a:lnTo>
                <a:lnTo>
                  <a:pt x="43561" y="101473"/>
                </a:lnTo>
                <a:lnTo>
                  <a:pt x="43306" y="101727"/>
                </a:lnTo>
                <a:lnTo>
                  <a:pt x="43180" y="102743"/>
                </a:lnTo>
                <a:lnTo>
                  <a:pt x="45338" y="105410"/>
                </a:lnTo>
                <a:lnTo>
                  <a:pt x="45974" y="106045"/>
                </a:lnTo>
                <a:lnTo>
                  <a:pt x="46862" y="106680"/>
                </a:lnTo>
                <a:lnTo>
                  <a:pt x="47751" y="107442"/>
                </a:lnTo>
                <a:lnTo>
                  <a:pt x="48513" y="107950"/>
                </a:lnTo>
                <a:lnTo>
                  <a:pt x="49149" y="108331"/>
                </a:lnTo>
                <a:lnTo>
                  <a:pt x="50418" y="108966"/>
                </a:lnTo>
                <a:lnTo>
                  <a:pt x="50926" y="109093"/>
                </a:lnTo>
                <a:lnTo>
                  <a:pt x="51688" y="109347"/>
                </a:lnTo>
                <a:lnTo>
                  <a:pt x="52069" y="109220"/>
                </a:lnTo>
                <a:lnTo>
                  <a:pt x="52577" y="108966"/>
                </a:lnTo>
                <a:lnTo>
                  <a:pt x="52831" y="108712"/>
                </a:lnTo>
                <a:lnTo>
                  <a:pt x="99105" y="48895"/>
                </a:lnTo>
                <a:close/>
              </a:path>
              <a:path w="105410" h="109855">
                <a:moveTo>
                  <a:pt x="53593" y="0"/>
                </a:moveTo>
                <a:lnTo>
                  <a:pt x="52831" y="254"/>
                </a:lnTo>
                <a:lnTo>
                  <a:pt x="52577" y="381"/>
                </a:lnTo>
                <a:lnTo>
                  <a:pt x="52450" y="635"/>
                </a:lnTo>
                <a:lnTo>
                  <a:pt x="381" y="67818"/>
                </a:lnTo>
                <a:lnTo>
                  <a:pt x="126" y="68199"/>
                </a:lnTo>
                <a:lnTo>
                  <a:pt x="0" y="69469"/>
                </a:lnTo>
                <a:lnTo>
                  <a:pt x="253" y="69850"/>
                </a:lnTo>
                <a:lnTo>
                  <a:pt x="381" y="70231"/>
                </a:lnTo>
                <a:lnTo>
                  <a:pt x="1143" y="71247"/>
                </a:lnTo>
                <a:lnTo>
                  <a:pt x="1650" y="71628"/>
                </a:lnTo>
                <a:lnTo>
                  <a:pt x="2286" y="72262"/>
                </a:lnTo>
                <a:lnTo>
                  <a:pt x="3175" y="72898"/>
                </a:lnTo>
                <a:lnTo>
                  <a:pt x="4444" y="73914"/>
                </a:lnTo>
                <a:lnTo>
                  <a:pt x="4952" y="74168"/>
                </a:lnTo>
                <a:lnTo>
                  <a:pt x="5461" y="74549"/>
                </a:lnTo>
                <a:lnTo>
                  <a:pt x="5968" y="74675"/>
                </a:lnTo>
                <a:lnTo>
                  <a:pt x="6350" y="74803"/>
                </a:lnTo>
                <a:lnTo>
                  <a:pt x="6857" y="75057"/>
                </a:lnTo>
                <a:lnTo>
                  <a:pt x="7238" y="75057"/>
                </a:lnTo>
                <a:lnTo>
                  <a:pt x="7619" y="74930"/>
                </a:lnTo>
                <a:lnTo>
                  <a:pt x="8000" y="74930"/>
                </a:lnTo>
                <a:lnTo>
                  <a:pt x="8381" y="74803"/>
                </a:lnTo>
                <a:lnTo>
                  <a:pt x="8889" y="74675"/>
                </a:lnTo>
                <a:lnTo>
                  <a:pt x="51071" y="60452"/>
                </a:lnTo>
                <a:lnTo>
                  <a:pt x="20955" y="60452"/>
                </a:lnTo>
                <a:lnTo>
                  <a:pt x="20827" y="60325"/>
                </a:lnTo>
                <a:lnTo>
                  <a:pt x="23494" y="57277"/>
                </a:lnTo>
                <a:lnTo>
                  <a:pt x="24383" y="56134"/>
                </a:lnTo>
                <a:lnTo>
                  <a:pt x="25907" y="54102"/>
                </a:lnTo>
                <a:lnTo>
                  <a:pt x="61721" y="7874"/>
                </a:lnTo>
                <a:lnTo>
                  <a:pt x="61975" y="7620"/>
                </a:lnTo>
                <a:lnTo>
                  <a:pt x="62102" y="6604"/>
                </a:lnTo>
                <a:lnTo>
                  <a:pt x="59943" y="3937"/>
                </a:lnTo>
                <a:lnTo>
                  <a:pt x="59308" y="3302"/>
                </a:lnTo>
                <a:lnTo>
                  <a:pt x="53975" y="127"/>
                </a:lnTo>
                <a:lnTo>
                  <a:pt x="53593" y="0"/>
                </a:lnTo>
                <a:close/>
              </a:path>
              <a:path w="105410" h="109855">
                <a:moveTo>
                  <a:pt x="97916" y="34290"/>
                </a:moveTo>
                <a:lnTo>
                  <a:pt x="97536" y="34290"/>
                </a:lnTo>
                <a:lnTo>
                  <a:pt x="97281" y="34417"/>
                </a:lnTo>
                <a:lnTo>
                  <a:pt x="96900" y="34417"/>
                </a:lnTo>
                <a:lnTo>
                  <a:pt x="30861" y="56769"/>
                </a:lnTo>
                <a:lnTo>
                  <a:pt x="29082" y="57404"/>
                </a:lnTo>
                <a:lnTo>
                  <a:pt x="27177" y="58039"/>
                </a:lnTo>
                <a:lnTo>
                  <a:pt x="25526" y="58674"/>
                </a:lnTo>
                <a:lnTo>
                  <a:pt x="23749" y="59436"/>
                </a:lnTo>
                <a:lnTo>
                  <a:pt x="22225" y="59944"/>
                </a:lnTo>
                <a:lnTo>
                  <a:pt x="20955" y="60452"/>
                </a:lnTo>
                <a:lnTo>
                  <a:pt x="51071" y="60452"/>
                </a:lnTo>
                <a:lnTo>
                  <a:pt x="74421" y="52578"/>
                </a:lnTo>
                <a:lnTo>
                  <a:pt x="75311" y="52324"/>
                </a:lnTo>
                <a:lnTo>
                  <a:pt x="76200" y="51943"/>
                </a:lnTo>
                <a:lnTo>
                  <a:pt x="77088" y="51689"/>
                </a:lnTo>
                <a:lnTo>
                  <a:pt x="77977" y="51308"/>
                </a:lnTo>
                <a:lnTo>
                  <a:pt x="78866" y="51054"/>
                </a:lnTo>
                <a:lnTo>
                  <a:pt x="80644" y="50292"/>
                </a:lnTo>
                <a:lnTo>
                  <a:pt x="81533" y="50037"/>
                </a:lnTo>
                <a:lnTo>
                  <a:pt x="82295" y="49784"/>
                </a:lnTo>
                <a:lnTo>
                  <a:pt x="83057" y="49403"/>
                </a:lnTo>
                <a:lnTo>
                  <a:pt x="83819" y="49149"/>
                </a:lnTo>
                <a:lnTo>
                  <a:pt x="84455" y="48895"/>
                </a:lnTo>
                <a:lnTo>
                  <a:pt x="99105" y="48895"/>
                </a:lnTo>
                <a:lnTo>
                  <a:pt x="104901" y="41402"/>
                </a:lnTo>
                <a:lnTo>
                  <a:pt x="105155" y="41021"/>
                </a:lnTo>
                <a:lnTo>
                  <a:pt x="105283" y="40767"/>
                </a:lnTo>
                <a:lnTo>
                  <a:pt x="105283" y="39878"/>
                </a:lnTo>
                <a:lnTo>
                  <a:pt x="105028" y="39370"/>
                </a:lnTo>
                <a:lnTo>
                  <a:pt x="104901" y="38989"/>
                </a:lnTo>
                <a:lnTo>
                  <a:pt x="104012" y="38100"/>
                </a:lnTo>
                <a:lnTo>
                  <a:pt x="103631" y="37592"/>
                </a:lnTo>
                <a:lnTo>
                  <a:pt x="102997" y="37084"/>
                </a:lnTo>
                <a:lnTo>
                  <a:pt x="102108" y="36449"/>
                </a:lnTo>
                <a:lnTo>
                  <a:pt x="101346" y="35814"/>
                </a:lnTo>
                <a:lnTo>
                  <a:pt x="100837" y="35433"/>
                </a:lnTo>
                <a:lnTo>
                  <a:pt x="100202" y="35179"/>
                </a:lnTo>
                <a:lnTo>
                  <a:pt x="99187" y="34671"/>
                </a:lnTo>
                <a:lnTo>
                  <a:pt x="98425" y="34417"/>
                </a:lnTo>
                <a:lnTo>
                  <a:pt x="97916" y="342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749552" y="448057"/>
            <a:ext cx="943610" cy="166370"/>
          </a:xfrm>
          <a:custGeom>
            <a:avLst/>
            <a:gdLst/>
            <a:ahLst/>
            <a:cxnLst/>
            <a:rect l="l" t="t" r="r" b="b"/>
            <a:pathLst>
              <a:path w="943610" h="166370">
                <a:moveTo>
                  <a:pt x="864743" y="0"/>
                </a:moveTo>
                <a:lnTo>
                  <a:pt x="78612" y="0"/>
                </a:lnTo>
                <a:lnTo>
                  <a:pt x="48006" y="6175"/>
                </a:lnTo>
                <a:lnTo>
                  <a:pt x="23018" y="23018"/>
                </a:lnTo>
                <a:lnTo>
                  <a:pt x="6175" y="48006"/>
                </a:lnTo>
                <a:lnTo>
                  <a:pt x="0" y="78613"/>
                </a:lnTo>
                <a:lnTo>
                  <a:pt x="0" y="87503"/>
                </a:lnTo>
                <a:lnTo>
                  <a:pt x="6175" y="118110"/>
                </a:lnTo>
                <a:lnTo>
                  <a:pt x="23018" y="143097"/>
                </a:lnTo>
                <a:lnTo>
                  <a:pt x="48006" y="159940"/>
                </a:lnTo>
                <a:lnTo>
                  <a:pt x="78612" y="166116"/>
                </a:lnTo>
                <a:lnTo>
                  <a:pt x="864743" y="166116"/>
                </a:lnTo>
                <a:lnTo>
                  <a:pt x="895350" y="159940"/>
                </a:lnTo>
                <a:lnTo>
                  <a:pt x="920337" y="143097"/>
                </a:lnTo>
                <a:lnTo>
                  <a:pt x="937180" y="118110"/>
                </a:lnTo>
                <a:lnTo>
                  <a:pt x="943356" y="87503"/>
                </a:lnTo>
                <a:lnTo>
                  <a:pt x="943356" y="78613"/>
                </a:lnTo>
                <a:lnTo>
                  <a:pt x="937180" y="48006"/>
                </a:lnTo>
                <a:lnTo>
                  <a:pt x="920337" y="23018"/>
                </a:lnTo>
                <a:lnTo>
                  <a:pt x="895350" y="6175"/>
                </a:lnTo>
                <a:lnTo>
                  <a:pt x="8647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749552" y="448057"/>
            <a:ext cx="943610" cy="166370"/>
          </a:xfrm>
          <a:custGeom>
            <a:avLst/>
            <a:gdLst/>
            <a:ahLst/>
            <a:cxnLst/>
            <a:rect l="l" t="t" r="r" b="b"/>
            <a:pathLst>
              <a:path w="943610" h="166370">
                <a:moveTo>
                  <a:pt x="864743" y="0"/>
                </a:moveTo>
                <a:lnTo>
                  <a:pt x="78612" y="0"/>
                </a:lnTo>
                <a:lnTo>
                  <a:pt x="48006" y="6175"/>
                </a:lnTo>
                <a:lnTo>
                  <a:pt x="23018" y="23018"/>
                </a:lnTo>
                <a:lnTo>
                  <a:pt x="6175" y="48006"/>
                </a:lnTo>
                <a:lnTo>
                  <a:pt x="0" y="78613"/>
                </a:lnTo>
                <a:lnTo>
                  <a:pt x="0" y="87503"/>
                </a:lnTo>
                <a:lnTo>
                  <a:pt x="6175" y="118110"/>
                </a:lnTo>
                <a:lnTo>
                  <a:pt x="23018" y="143097"/>
                </a:lnTo>
                <a:lnTo>
                  <a:pt x="48006" y="159940"/>
                </a:lnTo>
                <a:lnTo>
                  <a:pt x="78612" y="166116"/>
                </a:lnTo>
                <a:lnTo>
                  <a:pt x="864743" y="166116"/>
                </a:lnTo>
                <a:lnTo>
                  <a:pt x="895350" y="159940"/>
                </a:lnTo>
                <a:lnTo>
                  <a:pt x="920337" y="143097"/>
                </a:lnTo>
                <a:lnTo>
                  <a:pt x="937180" y="118110"/>
                </a:lnTo>
                <a:lnTo>
                  <a:pt x="943356" y="87503"/>
                </a:lnTo>
                <a:lnTo>
                  <a:pt x="943356" y="78613"/>
                </a:lnTo>
                <a:lnTo>
                  <a:pt x="937180" y="48006"/>
                </a:lnTo>
                <a:lnTo>
                  <a:pt x="920337" y="23018"/>
                </a:lnTo>
                <a:lnTo>
                  <a:pt x="895350" y="6175"/>
                </a:lnTo>
                <a:lnTo>
                  <a:pt x="8647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750315" y="4184142"/>
            <a:ext cx="943610" cy="166370"/>
          </a:xfrm>
          <a:custGeom>
            <a:avLst/>
            <a:gdLst/>
            <a:ahLst/>
            <a:cxnLst/>
            <a:rect l="l" t="t" r="r" b="b"/>
            <a:pathLst>
              <a:path w="943610" h="166370">
                <a:moveTo>
                  <a:pt x="0" y="78663"/>
                </a:moveTo>
                <a:lnTo>
                  <a:pt x="6175" y="48043"/>
                </a:lnTo>
                <a:lnTo>
                  <a:pt x="23018" y="23039"/>
                </a:lnTo>
                <a:lnTo>
                  <a:pt x="48006" y="6181"/>
                </a:lnTo>
                <a:lnTo>
                  <a:pt x="78612" y="0"/>
                </a:lnTo>
                <a:lnTo>
                  <a:pt x="864743" y="0"/>
                </a:lnTo>
                <a:lnTo>
                  <a:pt x="895350" y="6181"/>
                </a:lnTo>
                <a:lnTo>
                  <a:pt x="920337" y="23039"/>
                </a:lnTo>
                <a:lnTo>
                  <a:pt x="937180" y="48043"/>
                </a:lnTo>
                <a:lnTo>
                  <a:pt x="943356" y="78663"/>
                </a:lnTo>
                <a:lnTo>
                  <a:pt x="943356" y="87452"/>
                </a:lnTo>
                <a:lnTo>
                  <a:pt x="937180" y="118072"/>
                </a:lnTo>
                <a:lnTo>
                  <a:pt x="920337" y="143076"/>
                </a:lnTo>
                <a:lnTo>
                  <a:pt x="895350" y="159934"/>
                </a:lnTo>
                <a:lnTo>
                  <a:pt x="864743" y="166116"/>
                </a:lnTo>
                <a:lnTo>
                  <a:pt x="78612" y="166116"/>
                </a:lnTo>
                <a:lnTo>
                  <a:pt x="48006" y="159934"/>
                </a:lnTo>
                <a:lnTo>
                  <a:pt x="23018" y="143076"/>
                </a:lnTo>
                <a:lnTo>
                  <a:pt x="6175" y="118072"/>
                </a:lnTo>
                <a:lnTo>
                  <a:pt x="0" y="87452"/>
                </a:lnTo>
                <a:lnTo>
                  <a:pt x="0" y="78663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750315" y="448819"/>
            <a:ext cx="943610" cy="166370"/>
          </a:xfrm>
          <a:custGeom>
            <a:avLst/>
            <a:gdLst/>
            <a:ahLst/>
            <a:cxnLst/>
            <a:rect l="l" t="t" r="r" b="b"/>
            <a:pathLst>
              <a:path w="943610" h="166370">
                <a:moveTo>
                  <a:pt x="0" y="78612"/>
                </a:moveTo>
                <a:lnTo>
                  <a:pt x="6175" y="48006"/>
                </a:lnTo>
                <a:lnTo>
                  <a:pt x="23018" y="23018"/>
                </a:lnTo>
                <a:lnTo>
                  <a:pt x="48006" y="6175"/>
                </a:lnTo>
                <a:lnTo>
                  <a:pt x="78612" y="0"/>
                </a:lnTo>
                <a:lnTo>
                  <a:pt x="864743" y="0"/>
                </a:lnTo>
                <a:lnTo>
                  <a:pt x="895350" y="6175"/>
                </a:lnTo>
                <a:lnTo>
                  <a:pt x="920337" y="23018"/>
                </a:lnTo>
                <a:lnTo>
                  <a:pt x="937180" y="48006"/>
                </a:lnTo>
                <a:lnTo>
                  <a:pt x="943356" y="78612"/>
                </a:lnTo>
                <a:lnTo>
                  <a:pt x="943356" y="87503"/>
                </a:lnTo>
                <a:lnTo>
                  <a:pt x="937180" y="118110"/>
                </a:lnTo>
                <a:lnTo>
                  <a:pt x="920337" y="143097"/>
                </a:lnTo>
                <a:lnTo>
                  <a:pt x="895350" y="159940"/>
                </a:lnTo>
                <a:lnTo>
                  <a:pt x="864743" y="166116"/>
                </a:lnTo>
                <a:lnTo>
                  <a:pt x="78612" y="166116"/>
                </a:lnTo>
                <a:lnTo>
                  <a:pt x="48006" y="159940"/>
                </a:lnTo>
                <a:lnTo>
                  <a:pt x="23018" y="143097"/>
                </a:lnTo>
                <a:lnTo>
                  <a:pt x="6175" y="118110"/>
                </a:lnTo>
                <a:lnTo>
                  <a:pt x="0" y="87503"/>
                </a:lnTo>
                <a:lnTo>
                  <a:pt x="0" y="78612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7912607" y="140207"/>
            <a:ext cx="190500" cy="190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798308" y="13716"/>
            <a:ext cx="375285" cy="417830"/>
          </a:xfrm>
          <a:custGeom>
            <a:avLst/>
            <a:gdLst/>
            <a:ahLst/>
            <a:cxnLst/>
            <a:rect l="l" t="t" r="r" b="b"/>
            <a:pathLst>
              <a:path w="375284" h="417830">
                <a:moveTo>
                  <a:pt x="90424" y="77978"/>
                </a:moveTo>
                <a:lnTo>
                  <a:pt x="6985" y="77978"/>
                </a:lnTo>
                <a:lnTo>
                  <a:pt x="0" y="84836"/>
                </a:lnTo>
                <a:lnTo>
                  <a:pt x="0" y="330200"/>
                </a:lnTo>
                <a:lnTo>
                  <a:pt x="6985" y="337058"/>
                </a:lnTo>
                <a:lnTo>
                  <a:pt x="90424" y="337058"/>
                </a:lnTo>
                <a:lnTo>
                  <a:pt x="94107" y="340360"/>
                </a:lnTo>
                <a:lnTo>
                  <a:pt x="140862" y="367863"/>
                </a:lnTo>
                <a:lnTo>
                  <a:pt x="166497" y="375412"/>
                </a:lnTo>
                <a:lnTo>
                  <a:pt x="166497" y="417575"/>
                </a:lnTo>
                <a:lnTo>
                  <a:pt x="249555" y="417575"/>
                </a:lnTo>
                <a:lnTo>
                  <a:pt x="249555" y="373125"/>
                </a:lnTo>
                <a:lnTo>
                  <a:pt x="254381" y="371856"/>
                </a:lnTo>
                <a:lnTo>
                  <a:pt x="293737" y="353880"/>
                </a:lnTo>
                <a:lnTo>
                  <a:pt x="298055" y="350393"/>
                </a:lnTo>
                <a:lnTo>
                  <a:pt x="203326" y="350393"/>
                </a:lnTo>
                <a:lnTo>
                  <a:pt x="158271" y="343147"/>
                </a:lnTo>
                <a:lnTo>
                  <a:pt x="119153" y="322973"/>
                </a:lnTo>
                <a:lnTo>
                  <a:pt x="88313" y="292209"/>
                </a:lnTo>
                <a:lnTo>
                  <a:pt x="68093" y="253198"/>
                </a:lnTo>
                <a:lnTo>
                  <a:pt x="60833" y="208280"/>
                </a:lnTo>
                <a:lnTo>
                  <a:pt x="68093" y="163299"/>
                </a:lnTo>
                <a:lnTo>
                  <a:pt x="88313" y="124250"/>
                </a:lnTo>
                <a:lnTo>
                  <a:pt x="119153" y="93467"/>
                </a:lnTo>
                <a:lnTo>
                  <a:pt x="148684" y="78232"/>
                </a:lnTo>
                <a:lnTo>
                  <a:pt x="91694" y="78232"/>
                </a:lnTo>
                <a:lnTo>
                  <a:pt x="90424" y="77978"/>
                </a:lnTo>
                <a:close/>
              </a:path>
              <a:path w="375284" h="417830">
                <a:moveTo>
                  <a:pt x="298052" y="66039"/>
                </a:moveTo>
                <a:lnTo>
                  <a:pt x="203326" y="66039"/>
                </a:lnTo>
                <a:lnTo>
                  <a:pt x="248320" y="73286"/>
                </a:lnTo>
                <a:lnTo>
                  <a:pt x="287401" y="93467"/>
                </a:lnTo>
                <a:lnTo>
                  <a:pt x="318221" y="124250"/>
                </a:lnTo>
                <a:lnTo>
                  <a:pt x="338434" y="163299"/>
                </a:lnTo>
                <a:lnTo>
                  <a:pt x="345694" y="208280"/>
                </a:lnTo>
                <a:lnTo>
                  <a:pt x="338434" y="253198"/>
                </a:lnTo>
                <a:lnTo>
                  <a:pt x="318221" y="292209"/>
                </a:lnTo>
                <a:lnTo>
                  <a:pt x="287400" y="322973"/>
                </a:lnTo>
                <a:lnTo>
                  <a:pt x="248320" y="343147"/>
                </a:lnTo>
                <a:lnTo>
                  <a:pt x="203326" y="350393"/>
                </a:lnTo>
                <a:lnTo>
                  <a:pt x="298055" y="350393"/>
                </a:lnTo>
                <a:lnTo>
                  <a:pt x="326980" y="327023"/>
                </a:lnTo>
                <a:lnTo>
                  <a:pt x="352596" y="292796"/>
                </a:lnTo>
                <a:lnTo>
                  <a:pt x="369075" y="252711"/>
                </a:lnTo>
                <a:lnTo>
                  <a:pt x="374903" y="208280"/>
                </a:lnTo>
                <a:lnTo>
                  <a:pt x="369075" y="163786"/>
                </a:lnTo>
                <a:lnTo>
                  <a:pt x="352596" y="123663"/>
                </a:lnTo>
                <a:lnTo>
                  <a:pt x="326980" y="89417"/>
                </a:lnTo>
                <a:lnTo>
                  <a:pt x="298052" y="66039"/>
                </a:lnTo>
                <a:close/>
              </a:path>
              <a:path w="375284" h="417830">
                <a:moveTo>
                  <a:pt x="249555" y="0"/>
                </a:moveTo>
                <a:lnTo>
                  <a:pt x="166497" y="0"/>
                </a:lnTo>
                <a:lnTo>
                  <a:pt x="166497" y="41021"/>
                </a:lnTo>
                <a:lnTo>
                  <a:pt x="158369" y="42799"/>
                </a:lnTo>
                <a:lnTo>
                  <a:pt x="108612" y="65301"/>
                </a:lnTo>
                <a:lnTo>
                  <a:pt x="91694" y="78232"/>
                </a:lnTo>
                <a:lnTo>
                  <a:pt x="148684" y="78232"/>
                </a:lnTo>
                <a:lnTo>
                  <a:pt x="158271" y="73286"/>
                </a:lnTo>
                <a:lnTo>
                  <a:pt x="203326" y="66039"/>
                </a:lnTo>
                <a:lnTo>
                  <a:pt x="298052" y="66039"/>
                </a:lnTo>
                <a:lnTo>
                  <a:pt x="293737" y="62553"/>
                </a:lnTo>
                <a:lnTo>
                  <a:pt x="254381" y="44576"/>
                </a:lnTo>
                <a:lnTo>
                  <a:pt x="249555" y="43307"/>
                </a:lnTo>
                <a:lnTo>
                  <a:pt x="2495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7955282" y="414527"/>
            <a:ext cx="100965" cy="17145"/>
          </a:xfrm>
          <a:custGeom>
            <a:avLst/>
            <a:gdLst/>
            <a:ahLst/>
            <a:cxnLst/>
            <a:rect l="l" t="t" r="r" b="b"/>
            <a:pathLst>
              <a:path w="100965" h="17145">
                <a:moveTo>
                  <a:pt x="97027" y="0"/>
                </a:moveTo>
                <a:lnTo>
                  <a:pt x="3555" y="0"/>
                </a:lnTo>
                <a:lnTo>
                  <a:pt x="0" y="3556"/>
                </a:lnTo>
                <a:lnTo>
                  <a:pt x="0" y="13208"/>
                </a:lnTo>
                <a:lnTo>
                  <a:pt x="3555" y="16763"/>
                </a:lnTo>
                <a:lnTo>
                  <a:pt x="97027" y="16763"/>
                </a:lnTo>
                <a:lnTo>
                  <a:pt x="100584" y="13208"/>
                </a:lnTo>
                <a:lnTo>
                  <a:pt x="100584" y="3556"/>
                </a:lnTo>
                <a:lnTo>
                  <a:pt x="9702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7955282" y="12193"/>
            <a:ext cx="100965" cy="18415"/>
          </a:xfrm>
          <a:custGeom>
            <a:avLst/>
            <a:gdLst/>
            <a:ahLst/>
            <a:cxnLst/>
            <a:rect l="l" t="t" r="r" b="b"/>
            <a:pathLst>
              <a:path w="100965" h="18415">
                <a:moveTo>
                  <a:pt x="96647" y="0"/>
                </a:moveTo>
                <a:lnTo>
                  <a:pt x="3937" y="0"/>
                </a:lnTo>
                <a:lnTo>
                  <a:pt x="0" y="3937"/>
                </a:lnTo>
                <a:lnTo>
                  <a:pt x="0" y="14350"/>
                </a:lnTo>
                <a:lnTo>
                  <a:pt x="3937" y="18287"/>
                </a:lnTo>
                <a:lnTo>
                  <a:pt x="96647" y="18287"/>
                </a:lnTo>
                <a:lnTo>
                  <a:pt x="100584" y="14350"/>
                </a:lnTo>
                <a:lnTo>
                  <a:pt x="100584" y="3937"/>
                </a:lnTo>
                <a:lnTo>
                  <a:pt x="966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8207502" y="113234"/>
            <a:ext cx="521334" cy="50954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spc="-13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1600" spc="-7" dirty="0">
                <a:solidFill>
                  <a:srgbClr val="FFFFFF"/>
                </a:solidFill>
                <a:latin typeface="Calibri"/>
                <a:cs typeface="Calibri"/>
              </a:rPr>
              <a:t>ЕРВ</a:t>
            </a:r>
            <a:r>
              <a:rPr sz="1600" spc="-13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1750315" y="448819"/>
            <a:ext cx="943610" cy="166370"/>
          </a:xfrm>
          <a:custGeom>
            <a:avLst/>
            <a:gdLst/>
            <a:ahLst/>
            <a:cxnLst/>
            <a:rect l="l" t="t" r="r" b="b"/>
            <a:pathLst>
              <a:path w="943610" h="166370">
                <a:moveTo>
                  <a:pt x="0" y="78612"/>
                </a:moveTo>
                <a:lnTo>
                  <a:pt x="6175" y="48006"/>
                </a:lnTo>
                <a:lnTo>
                  <a:pt x="23018" y="23018"/>
                </a:lnTo>
                <a:lnTo>
                  <a:pt x="48006" y="6175"/>
                </a:lnTo>
                <a:lnTo>
                  <a:pt x="78612" y="0"/>
                </a:lnTo>
                <a:lnTo>
                  <a:pt x="864743" y="0"/>
                </a:lnTo>
                <a:lnTo>
                  <a:pt x="895350" y="6175"/>
                </a:lnTo>
                <a:lnTo>
                  <a:pt x="920337" y="23018"/>
                </a:lnTo>
                <a:lnTo>
                  <a:pt x="937180" y="48006"/>
                </a:lnTo>
                <a:lnTo>
                  <a:pt x="943356" y="78612"/>
                </a:lnTo>
                <a:lnTo>
                  <a:pt x="943356" y="87503"/>
                </a:lnTo>
                <a:lnTo>
                  <a:pt x="937180" y="118110"/>
                </a:lnTo>
                <a:lnTo>
                  <a:pt x="920337" y="143097"/>
                </a:lnTo>
                <a:lnTo>
                  <a:pt x="895350" y="159940"/>
                </a:lnTo>
                <a:lnTo>
                  <a:pt x="864743" y="166116"/>
                </a:lnTo>
                <a:lnTo>
                  <a:pt x="78612" y="166116"/>
                </a:lnTo>
                <a:lnTo>
                  <a:pt x="48006" y="159940"/>
                </a:lnTo>
                <a:lnTo>
                  <a:pt x="23018" y="143097"/>
                </a:lnTo>
                <a:lnTo>
                  <a:pt x="6175" y="118110"/>
                </a:lnTo>
                <a:lnTo>
                  <a:pt x="0" y="87503"/>
                </a:lnTo>
                <a:lnTo>
                  <a:pt x="0" y="78612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7455408" y="1"/>
            <a:ext cx="1136903" cy="69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199378" y="4591812"/>
            <a:ext cx="1933955" cy="551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025383" y="4320541"/>
            <a:ext cx="1118616" cy="82295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8" name="Picture 2" descr="\\SERVER\Public2016\ОРГДОКУМЕНТЫ\реклама Центра\10 лет_ЦСУР\Логотип_новый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1123338"/>
            <a:ext cx="1008112" cy="1304396"/>
          </a:xfrm>
          <a:prstGeom prst="rect">
            <a:avLst/>
          </a:prstGeom>
          <a:noFill/>
          <a:effectLst>
            <a:glow rad="127000">
              <a:schemeClr val="bg1">
                <a:alpha val="9000"/>
              </a:schemeClr>
            </a:glow>
          </a:effectLst>
        </p:spPr>
      </p:pic>
      <p:sp>
        <p:nvSpPr>
          <p:cNvPr id="79" name="Скругленный прямоугольник 78"/>
          <p:cNvSpPr/>
          <p:nvPr/>
        </p:nvSpPr>
        <p:spPr>
          <a:xfrm>
            <a:off x="0" y="4629150"/>
            <a:ext cx="9151167" cy="51435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396501" y="4629150"/>
            <a:ext cx="8754666" cy="51435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TextBox 81"/>
          <p:cNvSpPr txBox="1"/>
          <p:nvPr/>
        </p:nvSpPr>
        <p:spPr>
          <a:xfrm>
            <a:off x="971601" y="4659982"/>
            <a:ext cx="767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1" dirty="0" smtClean="0">
                <a:solidFill>
                  <a:schemeClr val="bg1"/>
                </a:solidFill>
              </a:rPr>
              <a:t>Юлия Душкина, Центр «Содействие устойчивому развитию РК»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-25830" y="-7075"/>
            <a:ext cx="9169829" cy="51435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3779912" y="1875477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Страновой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обзор по ртути в Казахстане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7" name="Рисунок 46" descr="IPEN_logo_cmyk_small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859782"/>
            <a:ext cx="1656184" cy="1152128"/>
          </a:xfrm>
          <a:prstGeom prst="rect">
            <a:avLst/>
          </a:prstGeom>
          <a:noFill/>
        </p:spPr>
      </p:pic>
      <p:pic>
        <p:nvPicPr>
          <p:cNvPr id="50" name="Picture 2" descr="http://www.molomo.ru/img/mr.jpg"/>
          <p:cNvPicPr>
            <a:picLocks noChangeAspect="1" noChangeArrowheads="1"/>
          </p:cNvPicPr>
          <p:nvPr/>
        </p:nvPicPr>
        <p:blipFill>
          <a:blip r:embed="rId8" cstate="print">
            <a:lum bright="22000" contrast="-36000"/>
          </a:blip>
          <a:srcRect/>
          <a:stretch>
            <a:fillRect/>
          </a:stretch>
        </p:blipFill>
        <p:spPr bwMode="auto">
          <a:xfrm>
            <a:off x="6444208" y="3003798"/>
            <a:ext cx="2214546" cy="14751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863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Объем накопленной ртути в РК </a:t>
            </a:r>
            <a:br>
              <a:rPr lang="ru-RU" sz="3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</a:br>
            <a:r>
              <a:rPr lang="ru-RU" sz="3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(по состоянию на октябрь месяц 2015 г.)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1403648" y="1360326"/>
            <a:ext cx="7465716" cy="342567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000" dirty="0" smtClean="0">
                <a:ea typeface="ＭＳ Ｐゴシック" panose="020B0600070205080204" pitchFamily="34" charset="-128"/>
              </a:rPr>
              <a:t>на предприятиях по переработке РСО: 43 кг</a:t>
            </a:r>
          </a:p>
          <a:p>
            <a:pPr>
              <a:defRPr/>
            </a:pPr>
            <a:r>
              <a:rPr lang="ru-RU" altLang="ru-RU" sz="2000" dirty="0" smtClean="0">
                <a:ea typeface="ＭＳ Ｐゴシック" panose="020B0600070205080204" pitchFamily="34" charset="-128"/>
              </a:rPr>
              <a:t>бесхозяйные: 20 кг (Костанайская область)</a:t>
            </a:r>
          </a:p>
          <a:p>
            <a:pPr>
              <a:defRPr/>
            </a:pPr>
            <a:r>
              <a:rPr lang="ru-RU" altLang="ru-RU" sz="2000" dirty="0">
                <a:ea typeface="ＭＳ Ｐゴシック" panose="020B0600070205080204" pitchFamily="34" charset="-128"/>
              </a:rPr>
              <a:t>р</a:t>
            </a:r>
            <a:r>
              <a:rPr lang="ru-RU" altLang="ru-RU" sz="2000" dirty="0" smtClean="0">
                <a:ea typeface="ＭＳ Ｐゴシック" panose="020B0600070205080204" pitchFamily="34" charset="-128"/>
              </a:rPr>
              <a:t>еализованные АО «</a:t>
            </a:r>
            <a:r>
              <a:rPr lang="ru-RU" altLang="ru-RU" sz="2000" dirty="0" err="1" smtClean="0">
                <a:ea typeface="ＭＳ Ｐゴシック" panose="020B0600070205080204" pitchFamily="34" charset="-128"/>
              </a:rPr>
              <a:t>Жасыл</a:t>
            </a:r>
            <a:r>
              <a:rPr lang="ru-RU" altLang="ru-RU" sz="2000" dirty="0" smtClean="0">
                <a:ea typeface="ＭＳ Ｐゴシック" panose="020B0600070205080204" pitchFamily="34" charset="-128"/>
              </a:rPr>
              <a:t> даму» в 2014 году 3200 кг</a:t>
            </a:r>
          </a:p>
          <a:p>
            <a:pPr>
              <a:defRPr/>
            </a:pPr>
            <a:endParaRPr lang="ru-RU" altLang="ru-RU" sz="2000" dirty="0" smtClean="0">
              <a:ea typeface="ＭＳ Ｐゴシック" panose="020B0600070205080204" pitchFamily="34" charset="-128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sz="2000" dirty="0" smtClean="0">
                <a:ea typeface="ＭＳ Ｐゴシック" panose="020B0600070205080204" pitchFamily="34" charset="-128"/>
              </a:rPr>
              <a:t>При этом, в 2015 году с предприятий по переработке РСО было вывезено в РФ: 670 кг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1470"/>
            <a:ext cx="7848872" cy="648072"/>
          </a:xfrm>
        </p:spPr>
        <p:txBody>
          <a:bodyPr>
            <a:noAutofit/>
          </a:bodyPr>
          <a:lstStyle/>
          <a:p>
            <a:r>
              <a:rPr lang="ru-RU" sz="3000" dirty="0" smtClean="0"/>
              <a:t>Потенциальный ущерб, причиненный ртутью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699542"/>
            <a:ext cx="7704856" cy="424847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dirty="0" smtClean="0"/>
              <a:t>По результатам </a:t>
            </a:r>
            <a:r>
              <a:rPr lang="ru-RU" sz="1800" dirty="0"/>
              <a:t>Глобального исследования </a:t>
            </a:r>
            <a:r>
              <a:rPr lang="en-US" sz="1800" dirty="0" smtClean="0"/>
              <a:t>IPEN</a:t>
            </a:r>
            <a:r>
              <a:rPr lang="ru-RU" sz="1800" dirty="0" smtClean="0"/>
              <a:t> </a:t>
            </a:r>
            <a:r>
              <a:rPr lang="ru-RU" sz="1800" dirty="0"/>
              <a:t>отмечается </a:t>
            </a:r>
            <a:r>
              <a:rPr lang="ru-RU" sz="1800" dirty="0" smtClean="0"/>
              <a:t>превышение ртути </a:t>
            </a:r>
            <a:r>
              <a:rPr lang="ru-RU" sz="1800" dirty="0"/>
              <a:t>в организме </a:t>
            </a:r>
            <a:r>
              <a:rPr lang="ru-RU" sz="1800" dirty="0" smtClean="0"/>
              <a:t>женщин на участках исторического </a:t>
            </a:r>
            <a:r>
              <a:rPr lang="ru-RU" sz="1800" dirty="0"/>
              <a:t>загрязнения </a:t>
            </a:r>
            <a:r>
              <a:rPr lang="ru-RU" sz="1800" dirty="0" smtClean="0"/>
              <a:t>в РК:</a:t>
            </a:r>
          </a:p>
          <a:p>
            <a:pPr lvl="1">
              <a:spcBef>
                <a:spcPts val="0"/>
              </a:spcBef>
            </a:pPr>
            <a:r>
              <a:rPr lang="ru-RU" sz="1800" dirty="0" smtClean="0"/>
              <a:t>в </a:t>
            </a:r>
            <a:r>
              <a:rPr lang="ru-RU" sz="1800" dirty="0"/>
              <a:t>Караганде концентрация ртути в волосах в 19 % превышали уровень 1 </a:t>
            </a:r>
            <a:r>
              <a:rPr lang="ru-RU" sz="1800" dirty="0" err="1"/>
              <a:t>ppm</a:t>
            </a:r>
            <a:r>
              <a:rPr lang="ru-RU" sz="1800" dirty="0"/>
              <a:t> и 31% превышали уровень 0,58 </a:t>
            </a:r>
            <a:r>
              <a:rPr lang="ru-RU" sz="1800" dirty="0" err="1"/>
              <a:t>ppm</a:t>
            </a:r>
            <a:r>
              <a:rPr lang="ru-RU" sz="1800" dirty="0"/>
              <a:t>. </a:t>
            </a:r>
            <a:endParaRPr lang="ru-RU" sz="1800" dirty="0" smtClean="0"/>
          </a:p>
          <a:p>
            <a:pPr lvl="1">
              <a:spcBef>
                <a:spcPts val="0"/>
              </a:spcBef>
            </a:pPr>
            <a:r>
              <a:rPr lang="ru-RU" sz="1800" dirty="0" smtClean="0"/>
              <a:t>в </a:t>
            </a:r>
            <a:r>
              <a:rPr lang="ru-RU" sz="1800" dirty="0"/>
              <a:t>Павлодаре у 13% женщин отмечалось превышение </a:t>
            </a:r>
            <a:r>
              <a:rPr lang="ru-RU" sz="1800" dirty="0" smtClean="0"/>
              <a:t>в </a:t>
            </a:r>
            <a:r>
              <a:rPr lang="ru-RU" sz="1800" dirty="0"/>
              <a:t>0,58 </a:t>
            </a:r>
            <a:r>
              <a:rPr lang="en-US" sz="1800" dirty="0" err="1"/>
              <a:t>ppm</a:t>
            </a:r>
            <a:r>
              <a:rPr lang="ru-RU" sz="1800" dirty="0"/>
              <a:t>, превышение уровня в 1 </a:t>
            </a:r>
            <a:r>
              <a:rPr lang="en-US" sz="1800" dirty="0" err="1"/>
              <a:t>ppm</a:t>
            </a:r>
            <a:r>
              <a:rPr lang="ru-RU" sz="1800" dirty="0"/>
              <a:t> не было </a:t>
            </a:r>
            <a:r>
              <a:rPr lang="ru-RU" sz="1800" dirty="0" smtClean="0"/>
              <a:t>обнаружено</a:t>
            </a:r>
          </a:p>
          <a:p>
            <a:pPr>
              <a:spcBef>
                <a:spcPts val="0"/>
              </a:spcBef>
            </a:pPr>
            <a:r>
              <a:rPr lang="ru-RU" sz="1800" dirty="0"/>
              <a:t>Результаты </a:t>
            </a:r>
            <a:r>
              <a:rPr lang="ru-RU" sz="1800" dirty="0" err="1" smtClean="0"/>
              <a:t>пилотного</a:t>
            </a:r>
            <a:r>
              <a:rPr lang="ru-RU" sz="1800" dirty="0" smtClean="0"/>
              <a:t> исследования ПРООН показали: </a:t>
            </a:r>
            <a:endParaRPr lang="ru-RU" sz="1800" dirty="0"/>
          </a:p>
          <a:p>
            <a:pPr lvl="1">
              <a:spcBef>
                <a:spcPts val="0"/>
              </a:spcBef>
            </a:pPr>
            <a:r>
              <a:rPr lang="ru-RU" sz="1800" dirty="0" smtClean="0"/>
              <a:t>в </a:t>
            </a:r>
            <a:r>
              <a:rPr lang="ru-RU" sz="1800" dirty="0"/>
              <a:t>г. Балхаш превышение допустимого уровня ртути в 1,5 раз </a:t>
            </a:r>
            <a:r>
              <a:rPr lang="ru-RU" sz="1800" dirty="0" smtClean="0"/>
              <a:t>зарегистрировано </a:t>
            </a:r>
            <a:r>
              <a:rPr lang="ru-RU" sz="1800" dirty="0"/>
              <a:t>у 1 обследуемого человека (1,46) и у 1 человека был зафиксирован верхний предел нормы (0,9);</a:t>
            </a:r>
          </a:p>
          <a:p>
            <a:pPr lvl="1">
              <a:spcBef>
                <a:spcPts val="0"/>
              </a:spcBef>
            </a:pPr>
            <a:r>
              <a:rPr lang="ru-RU" sz="1800" dirty="0" smtClean="0"/>
              <a:t>в </a:t>
            </a:r>
            <a:r>
              <a:rPr lang="ru-RU" sz="1800" dirty="0"/>
              <a:t>г. </a:t>
            </a:r>
            <a:r>
              <a:rPr lang="ru-RU" sz="1800" dirty="0" err="1"/>
              <a:t>Костанай</a:t>
            </a:r>
            <a:r>
              <a:rPr lang="ru-RU" sz="1800" dirty="0"/>
              <a:t> превышение уровня ртути в организме обследованных лиц зафиксировано не было;</a:t>
            </a:r>
          </a:p>
          <a:p>
            <a:pPr lvl="1">
              <a:spcBef>
                <a:spcPts val="0"/>
              </a:spcBef>
            </a:pPr>
            <a:r>
              <a:rPr lang="ru-RU" sz="1800" dirty="0" smtClean="0"/>
              <a:t>в </a:t>
            </a:r>
            <a:r>
              <a:rPr lang="ru-RU" sz="1800" dirty="0"/>
              <a:t>г. Усть-Каменогорск превышение </a:t>
            </a:r>
            <a:r>
              <a:rPr lang="ru-RU" sz="1800" dirty="0" smtClean="0"/>
              <a:t>зафиксировано </a:t>
            </a:r>
            <a:r>
              <a:rPr lang="ru-RU" sz="1800" dirty="0"/>
              <a:t>не было, однако уровень колебания уровня ртути внутри группы обследуемых лиц составляет до 25 раз (от </a:t>
            </a:r>
            <a:r>
              <a:rPr lang="en-US" sz="1800" dirty="0"/>
              <a:t>min</a:t>
            </a:r>
            <a:r>
              <a:rPr lang="ru-RU" sz="1800" dirty="0"/>
              <a:t> – 0,033 до </a:t>
            </a:r>
            <a:r>
              <a:rPr lang="en-US" sz="1800" dirty="0"/>
              <a:t>max</a:t>
            </a:r>
            <a:r>
              <a:rPr lang="ru-RU" sz="1800" dirty="0"/>
              <a:t> – 0,85). </a:t>
            </a:r>
          </a:p>
          <a:p>
            <a:pPr>
              <a:spcBef>
                <a:spcPts val="0"/>
              </a:spcBef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95486"/>
            <a:ext cx="7355160" cy="85725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Мутация рыбы в Павлодарской области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131590"/>
            <a:ext cx="7355160" cy="3394472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2000" dirty="0" smtClean="0"/>
              <a:t>36% рыбы в озере </a:t>
            </a:r>
            <a:r>
              <a:rPr lang="ru-RU" sz="2000" dirty="0" err="1" smtClean="0"/>
              <a:t>Балкылдак</a:t>
            </a:r>
            <a:r>
              <a:rPr lang="ru-RU" sz="2000" dirty="0" smtClean="0"/>
              <a:t>  Павлодарской области </a:t>
            </a:r>
            <a:r>
              <a:rPr lang="ru-RU" sz="2000" dirty="0" err="1" smtClean="0"/>
              <a:t>мутировало</a:t>
            </a:r>
            <a:r>
              <a:rPr lang="ru-RU" sz="2000" dirty="0" smtClean="0"/>
              <a:t>: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dirty="0" smtClean="0"/>
              <a:t> </a:t>
            </a:r>
            <a:r>
              <a:rPr lang="ru-RU" sz="1600" dirty="0" err="1" smtClean="0"/>
              <a:t>мопсовидную</a:t>
            </a:r>
            <a:r>
              <a:rPr lang="ru-RU" sz="1600" dirty="0" smtClean="0"/>
              <a:t> форму ротовой полости, ротовой части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dirty="0" smtClean="0"/>
              <a:t>отличается чешуйчатость, покров чешуи, выпученность глаз,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dirty="0" smtClean="0"/>
              <a:t>появилась пучеглазость, изменилась внешняя форма рыбы</a:t>
            </a:r>
          </a:p>
          <a:p>
            <a:endParaRPr lang="ru-RU" sz="2000" dirty="0"/>
          </a:p>
        </p:txBody>
      </p:sp>
      <p:pic>
        <p:nvPicPr>
          <p:cNvPr id="17410" name="Picture 2" descr="https://static.zakon.kz/uploads/posts/2018-02/pic_690/2018022412571915293_byilkyildak-1_555x_e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219822"/>
            <a:ext cx="2880320" cy="1627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Ð¢ÑÐµÑÑ ÑÑÐ±Ñ Ð¾Ð·ÐµÑÐ° ÐÑÐ»ÐºÑÐ»Ð´Ð°Ðº Ð² ÐÐ°Ð²Ð»Ð¾Ð´Ð°ÑÑÐºÐ¾Ð¹ Ð¾Ð±Ð»Ð°ÑÑÐ¸ Ð¿Ð¾Ð´Ð²ÐµÑÐ³Ð»Ð°ÑÑ Ð¼ÑÑÐ°Ñ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147814"/>
            <a:ext cx="2592288" cy="1630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1470"/>
            <a:ext cx="7560840" cy="122413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Шаги, предпринимаемые в рамках реализации Рекомендаций </a:t>
            </a:r>
            <a:r>
              <a:rPr lang="ru-RU" sz="24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регионального семинара </a:t>
            </a:r>
            <a:r>
              <a:rPr lang="ru-RU" sz="24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по проблемам ртутного </a:t>
            </a:r>
            <a:r>
              <a:rPr lang="ru-RU" sz="24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загрязнения, Москва</a:t>
            </a:r>
            <a:r>
              <a:rPr lang="ru-RU" sz="24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, РФ, 26-27 марта 2017 г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31640" y="1275606"/>
          <a:ext cx="7632848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-20538"/>
            <a:ext cx="7560840" cy="64807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Дальнейшие действия</a:t>
            </a:r>
            <a:endParaRPr lang="ru-RU" sz="3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555526"/>
            <a:ext cx="7355160" cy="453650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400" dirty="0"/>
              <a:t>Реализация национального плана </a:t>
            </a:r>
            <a:r>
              <a:rPr lang="ru-RU" sz="1400" dirty="0" smtClean="0"/>
              <a:t>РК по </a:t>
            </a:r>
            <a:r>
              <a:rPr lang="ru-RU" sz="1400" dirty="0"/>
              <a:t>сокращению использования и сбору ртути и ускорение процесса ратификации </a:t>
            </a:r>
            <a:r>
              <a:rPr lang="ru-RU" sz="1400" dirty="0" err="1"/>
              <a:t>Минаматской</a:t>
            </a:r>
            <a:r>
              <a:rPr lang="ru-RU" sz="1400" dirty="0"/>
              <a:t> Конвенции по </a:t>
            </a:r>
            <a:r>
              <a:rPr lang="ru-RU" sz="1400" dirty="0" smtClean="0"/>
              <a:t>ртути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400" dirty="0"/>
              <a:t>Развитие и улучшение законодательной базы по </a:t>
            </a:r>
            <a:r>
              <a:rPr lang="ru-RU" sz="1400" dirty="0" smtClean="0"/>
              <a:t>вопросам </a:t>
            </a:r>
            <a:r>
              <a:rPr lang="ru-RU" sz="1400" dirty="0"/>
              <a:t>использования, хранения, транспортировки, переработки ртути, ртутьсодержащих отходов и </a:t>
            </a:r>
            <a:r>
              <a:rPr lang="ru-RU" sz="1400" dirty="0" smtClean="0"/>
              <a:t>продукции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400" dirty="0"/>
              <a:t>Ужесточение контроля со стороны государственных органов за исполнением требований законодательства в части ртути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400" dirty="0"/>
              <a:t>Совершенствование методик по определению содержания ртути в компонентах окружающей среды, </a:t>
            </a:r>
            <a:r>
              <a:rPr lang="ru-RU" sz="1400" dirty="0" smtClean="0"/>
              <a:t>продукции </a:t>
            </a:r>
            <a:r>
              <a:rPr lang="ru-RU" sz="1400" dirty="0"/>
              <a:t>и повышение лабораторного </a:t>
            </a:r>
            <a:r>
              <a:rPr lang="ru-RU" sz="1400" dirty="0" smtClean="0"/>
              <a:t>потенциала</a:t>
            </a:r>
            <a:endParaRPr lang="ru-RU" sz="1400" dirty="0"/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400" dirty="0"/>
              <a:t>Создание кадастра выбросов ртути и кадастра высвобождений из соответствующих источников 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400" dirty="0"/>
              <a:t>Принятие мер в отношении очистки загрязненных ртутью территорий и предотвращению дальнейшего загрязнения окружающей среды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400" dirty="0"/>
              <a:t>Принятие мер по минимизации воздействия ртути на здоровье людей в местах исторического загрязнения ртутью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400" dirty="0"/>
              <a:t>Организация повсеместной системы сбора ртутьсодержащих отходов у населения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400" dirty="0" smtClean="0"/>
              <a:t>Повышение потенциала и активности НПО по мониторингу ртути, просветительской деятельности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400" dirty="0" smtClean="0"/>
              <a:t>Усиление </a:t>
            </a:r>
            <a:r>
              <a:rPr lang="ru-RU" sz="1400" dirty="0"/>
              <a:t>работы в области информирования, повышения осведомленности и просвещения общественности о ртутном загрязнении </a:t>
            </a:r>
            <a:r>
              <a:rPr lang="ru-RU" sz="1400" dirty="0" smtClean="0"/>
              <a:t>и мерах </a:t>
            </a:r>
            <a:r>
              <a:rPr lang="ru-RU" sz="1400" dirty="0"/>
              <a:t>безопасности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400" dirty="0"/>
              <a:t>Усиление международного и регионального </a:t>
            </a:r>
            <a:r>
              <a:rPr lang="ru-RU" sz="1400" dirty="0" smtClean="0"/>
              <a:t>партнерства, </a:t>
            </a:r>
            <a:r>
              <a:rPr lang="ru-RU" sz="1400" dirty="0"/>
              <a:t>обмена информацией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Рисунок 1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75" y="503117"/>
            <a:ext cx="6857999" cy="1272085"/>
          </a:xfrm>
          <a:prstGeom prst="rect">
            <a:avLst/>
          </a:prstGeom>
        </p:spPr>
      </p:pic>
      <p:pic>
        <p:nvPicPr>
          <p:cNvPr id="8" name="Picture 2" descr="\\SERVER\Public2016\ОРГДОКУМЕНТЫ\реклама Центра\10 лет_ЦСУР\Логотип_нов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327" y="690273"/>
            <a:ext cx="658755" cy="897772"/>
          </a:xfrm>
          <a:prstGeom prst="rect">
            <a:avLst/>
          </a:prstGeom>
          <a:noFill/>
        </p:spPr>
      </p:pic>
      <p:grpSp>
        <p:nvGrpSpPr>
          <p:cNvPr id="2" name="Группа 8"/>
          <p:cNvGrpSpPr/>
          <p:nvPr/>
        </p:nvGrpSpPr>
        <p:grpSpPr>
          <a:xfrm>
            <a:off x="-85445" y="-8350"/>
            <a:ext cx="9258300" cy="5143500"/>
            <a:chOff x="-13064" y="0"/>
            <a:chExt cx="9169764" cy="6858000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43"/>
            <a:stretch/>
          </p:blipFill>
          <p:spPr>
            <a:xfrm>
              <a:off x="-13064" y="0"/>
              <a:ext cx="1441813" cy="685800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89"/>
            <a:stretch/>
          </p:blipFill>
          <p:spPr>
            <a:xfrm flipH="1">
              <a:off x="7410450" y="0"/>
              <a:ext cx="1746250" cy="6858000"/>
            </a:xfrm>
            <a:prstGeom prst="rect">
              <a:avLst/>
            </a:prstGeom>
          </p:spPr>
        </p:pic>
      </p:grpSp>
      <p:sp>
        <p:nvSpPr>
          <p:cNvPr id="18" name="Скругленный прямоугольник 17"/>
          <p:cNvSpPr/>
          <p:nvPr/>
        </p:nvSpPr>
        <p:spPr>
          <a:xfrm>
            <a:off x="150019" y="3363838"/>
            <a:ext cx="8754666" cy="949425"/>
          </a:xfrm>
          <a:prstGeom prst="roundRect">
            <a:avLst/>
          </a:prstGeom>
          <a:solidFill>
            <a:srgbClr val="009644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dirty="0" smtClean="0"/>
              <a:t>Руководитель: Мустафина Вера Владиленовна </a:t>
            </a:r>
            <a:r>
              <a:rPr lang="en-US" dirty="0" smtClean="0">
                <a:hlinkClick r:id="rId6"/>
              </a:rPr>
              <a:t>veramustafina1@gmail.com</a:t>
            </a:r>
            <a:r>
              <a:rPr lang="en-US" dirty="0" smtClean="0"/>
              <a:t> </a:t>
            </a:r>
            <a:endParaRPr lang="ru-RU" dirty="0" smtClean="0"/>
          </a:p>
          <a:p>
            <a:pPr algn="ctr"/>
            <a:r>
              <a:rPr lang="ru-RU" dirty="0" smtClean="0"/>
              <a:t>Менеджер по проектам: Душкина Юлия</a:t>
            </a:r>
            <a:r>
              <a:rPr lang="en-US" dirty="0" smtClean="0"/>
              <a:t> </a:t>
            </a:r>
            <a:r>
              <a:rPr lang="en-US" dirty="0" smtClean="0">
                <a:hlinkClick r:id="rId7"/>
              </a:rPr>
              <a:t>csd.yuliya@gmail.com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637928" y="1833086"/>
            <a:ext cx="55263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Общественный Фонд </a:t>
            </a:r>
          </a:p>
          <a:p>
            <a:pPr algn="ctr"/>
            <a:r>
              <a:rPr lang="ru-RU" dirty="0" smtClean="0"/>
              <a:t>«Центр «Содействие устойчивому развитию»</a:t>
            </a:r>
          </a:p>
          <a:p>
            <a:pPr algn="ctr"/>
            <a:r>
              <a:rPr lang="ru-RU" dirty="0" smtClean="0"/>
              <a:t>Алматы, пр.Сейфуллина, 597, офис 414</a:t>
            </a:r>
          </a:p>
          <a:p>
            <a:pPr algn="ctr"/>
            <a:r>
              <a:rPr lang="ru-RU" dirty="0" smtClean="0"/>
              <a:t>Тел.: +7 727 255 87 78, +7 776 255 84 21</a:t>
            </a:r>
          </a:p>
          <a:p>
            <a:pPr algn="ctr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292251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Обзор текущей ситуации по ртутному загрязнению в Республике Казахстан</a:t>
            </a:r>
            <a:endParaRPr lang="ru-RU" sz="3200" dirty="0"/>
          </a:p>
        </p:txBody>
      </p:sp>
      <p:sp>
        <p:nvSpPr>
          <p:cNvPr id="5" name="Содержимое 4"/>
          <p:cNvSpPr txBox="1">
            <a:spLocks/>
          </p:cNvSpPr>
          <p:nvPr/>
        </p:nvSpPr>
        <p:spPr>
          <a:xfrm>
            <a:off x="1331640" y="1337518"/>
            <a:ext cx="7632848" cy="3394472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Цели обзора: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анализ ситуации по импорту/экспорту ртути, а также обращению продукции с добавлением ртути на рынке Казахстана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анализ производственных процессов, в которых применяется ртуть, а также осуществляются непреднамеренные выбросы ртути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анализ системы обращения с ртутьсодержащими отходами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выявление существующих проблем в области ртутного загрязнения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подготовка рекомендаций по сокращению и устранению источников ртути в Казахстане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Законодательство</a:t>
            </a:r>
          </a:p>
          <a:p>
            <a:r>
              <a:rPr lang="ru-RU" dirty="0" smtClean="0"/>
              <a:t>Институциональная основа</a:t>
            </a:r>
          </a:p>
          <a:p>
            <a:r>
              <a:rPr lang="ru-RU" dirty="0" smtClean="0"/>
              <a:t>Ранее реализованные проекты</a:t>
            </a:r>
          </a:p>
          <a:p>
            <a:r>
              <a:rPr lang="ru-RU" dirty="0" smtClean="0"/>
              <a:t>Источники ртутного загрязнения</a:t>
            </a:r>
          </a:p>
          <a:p>
            <a:r>
              <a:rPr lang="ru-RU" dirty="0" smtClean="0"/>
              <a:t>Уровни загрязнения </a:t>
            </a:r>
            <a:r>
              <a:rPr lang="ru-RU" dirty="0"/>
              <a:t>ртутью и </a:t>
            </a:r>
            <a:r>
              <a:rPr lang="ru-RU" dirty="0" smtClean="0"/>
              <a:t>мониторинг </a:t>
            </a:r>
            <a:r>
              <a:rPr lang="ru-RU" dirty="0"/>
              <a:t>ртути </a:t>
            </a:r>
            <a:endParaRPr lang="ru-RU" dirty="0" smtClean="0"/>
          </a:p>
          <a:p>
            <a:r>
              <a:rPr lang="ru-RU" dirty="0" smtClean="0"/>
              <a:t>Импорт / экспорт </a:t>
            </a:r>
            <a:r>
              <a:rPr lang="ru-RU" dirty="0"/>
              <a:t>ртути и ртутьсодержащих </a:t>
            </a:r>
            <a:r>
              <a:rPr lang="ru-RU" dirty="0" smtClean="0"/>
              <a:t>продуктов</a:t>
            </a:r>
          </a:p>
          <a:p>
            <a:r>
              <a:rPr lang="ru-RU" dirty="0" smtClean="0"/>
              <a:t>Промышленные выбросы ртути</a:t>
            </a:r>
          </a:p>
          <a:p>
            <a:r>
              <a:rPr lang="ru-RU" sz="3100" dirty="0"/>
              <a:t>Управление ртутьсодержащими отходами </a:t>
            </a:r>
          </a:p>
          <a:p>
            <a:r>
              <a:rPr lang="ru-RU" sz="3100" dirty="0"/>
              <a:t>Потенциальный ущерб, причиненный </a:t>
            </a:r>
            <a:r>
              <a:rPr lang="ru-RU" sz="3100" dirty="0" smtClean="0"/>
              <a:t>ртутью</a:t>
            </a:r>
          </a:p>
          <a:p>
            <a:r>
              <a:rPr lang="ru-RU" sz="3100" dirty="0"/>
              <a:t>Существующие проблемы и рекомендации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Законодательная и  институциональная основа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275606"/>
            <a:ext cx="3960440" cy="3394472"/>
          </a:xfrm>
        </p:spPr>
        <p:txBody>
          <a:bodyPr>
            <a:normAutofit fontScale="62500" lnSpcReduction="20000"/>
          </a:bodyPr>
          <a:lstStyle/>
          <a:p>
            <a:r>
              <a:rPr lang="ru-RU" sz="2800" dirty="0" smtClean="0"/>
              <a:t>Законодательство частично регулирует:</a:t>
            </a:r>
          </a:p>
          <a:p>
            <a:pPr lvl="1"/>
            <a:r>
              <a:rPr lang="ru-RU" sz="2400" dirty="0" smtClean="0"/>
              <a:t> ограничение содержания ртути в пищевых продуктах, косметических средствах  </a:t>
            </a:r>
          </a:p>
          <a:p>
            <a:pPr lvl="1"/>
            <a:r>
              <a:rPr lang="ru-RU" sz="2400" dirty="0" smtClean="0"/>
              <a:t>требования по обращению с ртутьсодержащими отходами </a:t>
            </a:r>
          </a:p>
          <a:p>
            <a:pPr lvl="1"/>
            <a:r>
              <a:rPr lang="ru-RU" sz="2400" dirty="0" smtClean="0"/>
              <a:t>контролю ртути в выбросах предприятий</a:t>
            </a:r>
          </a:p>
          <a:p>
            <a:r>
              <a:rPr lang="ru-RU" dirty="0"/>
              <a:t>Методики определения ртути в </a:t>
            </a:r>
            <a:r>
              <a:rPr lang="ru-RU" dirty="0" smtClean="0"/>
              <a:t>выбросах энергетической, химической и других отраслей, а также в отходах отсутствуют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508104" y="1275606"/>
            <a:ext cx="3384376" cy="339447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Основными государственными органами являются: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Министерство энергетики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Комитет охраны общественного здоровья Министерства здравоохранения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Комитет по чрезвычайным ситуациям Министерства внутренних дел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Национальный координатор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по ртути не назначен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1470"/>
            <a:ext cx="7629952" cy="954106"/>
          </a:xfrm>
        </p:spPr>
        <p:txBody>
          <a:bodyPr>
            <a:noAutofit/>
          </a:bodyPr>
          <a:lstStyle/>
          <a:p>
            <a:r>
              <a:rPr lang="ru-RU" sz="3600" dirty="0" smtClean="0"/>
              <a:t>Источники ртутного загрязнения в Казахстане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005576"/>
            <a:ext cx="3816424" cy="3870430"/>
          </a:xfrm>
        </p:spPr>
        <p:txBody>
          <a:bodyPr>
            <a:noAutofit/>
          </a:bodyPr>
          <a:lstStyle/>
          <a:p>
            <a:pPr marL="342900" lvl="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/>
              <a:t>Исторические участки загрязнения</a:t>
            </a:r>
          </a:p>
          <a:p>
            <a:pPr marL="742950" lvl="1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 smtClean="0"/>
              <a:t>Павлодарский </a:t>
            </a:r>
            <a:r>
              <a:rPr lang="ru-RU" sz="1600" dirty="0"/>
              <a:t>химический </a:t>
            </a:r>
            <a:r>
              <a:rPr lang="ru-RU" sz="1600" dirty="0" smtClean="0"/>
              <a:t>завод и испарительные </a:t>
            </a:r>
            <a:r>
              <a:rPr lang="ru-RU" sz="1600" dirty="0"/>
              <a:t>пруды озера </a:t>
            </a:r>
            <a:r>
              <a:rPr lang="ru-RU" sz="1600" dirty="0" err="1" smtClean="0"/>
              <a:t>Балкылдак</a:t>
            </a:r>
            <a:r>
              <a:rPr lang="ru-RU" sz="1600" dirty="0" smtClean="0"/>
              <a:t> </a:t>
            </a:r>
          </a:p>
          <a:p>
            <a:pPr marL="742950" lvl="1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 smtClean="0"/>
              <a:t>территория</a:t>
            </a:r>
            <a:r>
              <a:rPr lang="ru-RU" sz="1600" dirty="0"/>
              <a:t>, прилегающая к реке Нура в районе города </a:t>
            </a:r>
            <a:r>
              <a:rPr lang="ru-RU" sz="1600" dirty="0" smtClean="0"/>
              <a:t>Темиртау</a:t>
            </a:r>
          </a:p>
          <a:p>
            <a:pPr marL="285750" indent="-28575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/>
              <a:t>Продукция с добавлением ртути</a:t>
            </a:r>
          </a:p>
          <a:p>
            <a:pPr marL="742950" lvl="1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ртутьсодержащие энергосберегающие </a:t>
            </a:r>
            <a:r>
              <a:rPr lang="ru-RU" sz="1600" dirty="0" smtClean="0"/>
              <a:t>лампы</a:t>
            </a:r>
          </a:p>
          <a:p>
            <a:pPr marL="742950" lvl="1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м</a:t>
            </a:r>
            <a:r>
              <a:rPr lang="ru-RU" sz="1600" dirty="0" smtClean="0"/>
              <a:t>едицинские термометры</a:t>
            </a:r>
          </a:p>
          <a:p>
            <a:pPr marL="800100" lvl="1" indent="-34290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о</a:t>
            </a:r>
            <a:r>
              <a:rPr lang="ru-RU" sz="1600" dirty="0" smtClean="0"/>
              <a:t>борудование с содержанием ртути и пр.</a:t>
            </a:r>
          </a:p>
          <a:p>
            <a:pPr marL="342900" indent="-342900" algn="just" fontAlgn="auto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/>
              <a:t>Непреднамеренные </a:t>
            </a:r>
            <a:r>
              <a:rPr lang="ru-RU" sz="1600" dirty="0"/>
              <a:t>выбросы ртути</a:t>
            </a:r>
          </a:p>
          <a:p>
            <a:pPr marL="742950" lvl="1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ТЭЦ</a:t>
            </a:r>
          </a:p>
          <a:p>
            <a:pPr marL="742950" lvl="1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цветная металлургия</a:t>
            </a:r>
          </a:p>
          <a:p>
            <a:pPr marL="742950" lvl="1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сжигание </a:t>
            </a:r>
            <a:r>
              <a:rPr lang="ru-RU" sz="1600" dirty="0" smtClean="0"/>
              <a:t>отходов и пр. </a:t>
            </a:r>
          </a:p>
          <a:p>
            <a:pPr marL="742950" lvl="1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600" dirty="0" smtClean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5508104" y="1131590"/>
            <a:ext cx="3456384" cy="3024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ru-RU" sz="2400" b="0" i="0" kern="1200" dirty="0" smtClean="0">
                <a:solidFill>
                  <a:srgbClr val="003399"/>
                </a:solidFill>
                <a:latin typeface="Myriad Pro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ru-RU" sz="2400" b="0" i="0" kern="1200" dirty="0" smtClean="0">
                <a:solidFill>
                  <a:srgbClr val="003399"/>
                </a:solidFill>
                <a:latin typeface="Myriad Pro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ru-RU" sz="2400" b="0" i="0" kern="1200" dirty="0" smtClean="0">
                <a:solidFill>
                  <a:srgbClr val="003399"/>
                </a:solidFill>
                <a:latin typeface="Myriad Pro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ru-RU" sz="2400" b="0" i="0" kern="1200" dirty="0" smtClean="0">
                <a:solidFill>
                  <a:srgbClr val="003399"/>
                </a:solidFill>
                <a:latin typeface="Myriad Pro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ru-RU" sz="2400" b="0" i="0" kern="1200" dirty="0">
                <a:solidFill>
                  <a:srgbClr val="003399"/>
                </a:solidFill>
                <a:latin typeface="Myriad Pro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 fontAlgn="auto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Обезвреживание ртутьсодержащих отходов</a:t>
            </a:r>
          </a:p>
          <a:p>
            <a:pPr marL="285750" indent="-285750" algn="just" fontAlgn="auto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600" dirty="0" smtClean="0">
              <a:solidFill>
                <a:schemeClr val="tx1"/>
              </a:solidFill>
              <a:latin typeface="+mn-lt"/>
            </a:endParaRPr>
          </a:p>
          <a:p>
            <a:pPr marL="285750" indent="-285750" algn="just" fontAlgn="auto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Попутные эмиссии при добыче полезных ископаемых (8 месторождений в РК)</a:t>
            </a:r>
          </a:p>
          <a:p>
            <a:pPr marL="285750" indent="-285750" algn="just" fontAlgn="auto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600" dirty="0" smtClean="0">
              <a:solidFill>
                <a:schemeClr val="tx1"/>
              </a:solidFill>
              <a:latin typeface="+mn-lt"/>
            </a:endParaRPr>
          </a:p>
          <a:p>
            <a:pPr marL="285750" indent="-285750" algn="just" fontAlgn="auto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tx1"/>
              </a:solidFill>
              <a:latin typeface="+mn-lt"/>
            </a:endParaRPr>
          </a:p>
          <a:p>
            <a:pPr marL="285750" indent="-285750" algn="just" fontAlgn="auto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u="sng" dirty="0" smtClean="0">
                <a:solidFill>
                  <a:schemeClr val="tx1"/>
                </a:solidFill>
                <a:latin typeface="+mn-lt"/>
              </a:rPr>
              <a:t>Глобальный перенос ртути</a:t>
            </a:r>
            <a:endParaRPr lang="ru-RU" sz="1600" u="sng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AutoShape 2" descr="Картинки по запросу знак вопроса черный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Картинки по запросу знак вопроса черный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Картинки по запросу знак вопроса черный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8" descr="Картинки по запросу знак вопроса черный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83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1470"/>
            <a:ext cx="7355160" cy="71323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Исторические участки загрязнения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52120" y="1131590"/>
            <a:ext cx="3096344" cy="339447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Территория, </a:t>
            </a:r>
            <a:r>
              <a:rPr lang="ru-RU" dirty="0"/>
              <a:t>прилегающая к реке Нура в районе города </a:t>
            </a:r>
            <a:r>
              <a:rPr lang="ru-RU" dirty="0" smtClean="0"/>
              <a:t>Темиртау </a:t>
            </a:r>
          </a:p>
          <a:p>
            <a:pPr lvl="1"/>
            <a:r>
              <a:rPr lang="ru-RU" dirty="0" smtClean="0"/>
              <a:t>Поступление ртути в окружающую среду оценено в 1300 тонн</a:t>
            </a:r>
          </a:p>
          <a:p>
            <a:r>
              <a:rPr lang="ru-RU" dirty="0" smtClean="0"/>
              <a:t>Территория Павлодарского </a:t>
            </a:r>
            <a:r>
              <a:rPr lang="ru-RU" dirty="0"/>
              <a:t>химического завода и испарительные пруды озера </a:t>
            </a:r>
            <a:r>
              <a:rPr lang="ru-RU" dirty="0" err="1" smtClean="0"/>
              <a:t>Балкылдак</a:t>
            </a:r>
            <a:endParaRPr lang="ru-RU" dirty="0" smtClean="0"/>
          </a:p>
          <a:p>
            <a:pPr marL="742950" lvl="2" indent="-342900"/>
            <a:r>
              <a:rPr lang="ru-RU" dirty="0" smtClean="0"/>
              <a:t>Поступление ртути в окружающую среду оценено в 2300 тонн</a:t>
            </a:r>
          </a:p>
          <a:p>
            <a:endParaRPr lang="ru-RU" dirty="0"/>
          </a:p>
        </p:txBody>
      </p:sp>
      <p:pic>
        <p:nvPicPr>
          <p:cNvPr id="4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9622"/>
            <a:ext cx="4457700" cy="2464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03648" y="4227934"/>
            <a:ext cx="7452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сегодняшний также отмечается повышенная концентрация ртути в воздухе, воде, почве. В некоторых случаях ПДК </a:t>
            </a:r>
            <a:r>
              <a:rPr lang="ru-RU" i="1" dirty="0">
                <a:solidFill>
                  <a:srgbClr val="FF0000"/>
                </a:solidFill>
              </a:rPr>
              <a:t>превышается в 24 </a:t>
            </a:r>
            <a:r>
              <a:rPr lang="ru-RU" i="1" dirty="0" smtClean="0">
                <a:solidFill>
                  <a:srgbClr val="FF0000"/>
                </a:solidFill>
              </a:rPr>
              <a:t>раза</a:t>
            </a:r>
            <a:endParaRPr lang="ru-RU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95486"/>
            <a:ext cx="7416824" cy="769030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/>
              <a:t>Ситуация по эмиссиям ртути в Казахстане за 2014 год</a:t>
            </a:r>
            <a:endParaRPr lang="ru-RU" sz="3600" dirty="0"/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395536" y="1167594"/>
          <a:ext cx="849694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1747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3769737"/>
              </p:ext>
            </p:extLst>
          </p:nvPr>
        </p:nvGraphicFramePr>
        <p:xfrm>
          <a:off x="1403649" y="1052770"/>
          <a:ext cx="7499903" cy="3787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2909"/>
                <a:gridCol w="1902145"/>
                <a:gridCol w="1313179"/>
                <a:gridCol w="392379"/>
                <a:gridCol w="2226112"/>
                <a:gridCol w="1313179"/>
              </a:tblGrid>
              <a:tr h="6425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Категория источника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Общий объем поступления ртути, кг</a:t>
                      </a:r>
                      <a:r>
                        <a:rPr lang="en-US" sz="1200" dirty="0">
                          <a:effectLst/>
                        </a:rPr>
                        <a:t>Hg</a:t>
                      </a:r>
                      <a:r>
                        <a:rPr lang="ru-RU" sz="1200" dirty="0">
                          <a:effectLst/>
                        </a:rPr>
                        <a:t>/год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№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Категория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источника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Общий объем поступления ртути, кг</a:t>
                      </a:r>
                      <a:r>
                        <a:rPr lang="en-US" sz="1200">
                          <a:effectLst/>
                        </a:rPr>
                        <a:t>Hg</a:t>
                      </a:r>
                      <a:r>
                        <a:rPr lang="ru-RU" sz="1200">
                          <a:effectLst/>
                        </a:rPr>
                        <a:t>/год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</a:tr>
              <a:tr h="543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Сжигание угля и прочие способы его использования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10 255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6.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Использование и утилизация другой продукции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3 395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</a:tr>
              <a:tr h="5592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Сжигание прочего природного топлива и </a:t>
                      </a:r>
                      <a:r>
                        <a:rPr lang="ru-RU" sz="1200" dirty="0" smtClean="0">
                          <a:effectLst/>
                        </a:rPr>
                        <a:t>биомассы</a:t>
                      </a:r>
                      <a:endParaRPr lang="ru-RU" sz="1200" dirty="0">
                        <a:effectLst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936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7.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Сжигание отходов и открытое сжигание отходов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</a:tr>
              <a:tr h="362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Добыча нефти и газа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2 195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r>
                        <a:rPr lang="ru-RU" sz="1200" dirty="0" smtClean="0">
                          <a:effectLst/>
                        </a:rPr>
                        <a:t>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Производство других материалов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800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 anchor="ctr"/>
                </a:tc>
              </a:tr>
              <a:tr h="1087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Производство первичного металла (за исключением производства золота с помощью процесса амальгамирования)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558 598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9.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Отложение отходов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153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</a:tr>
              <a:tr h="5841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Система </a:t>
                      </a:r>
                      <a:r>
                        <a:rPr lang="ru-RU" sz="1200" dirty="0">
                          <a:effectLst/>
                        </a:rPr>
                        <a:t>сбора и отведения/обработка сточных </a:t>
                      </a:r>
                      <a:r>
                        <a:rPr lang="ru-RU" sz="1200" dirty="0" smtClean="0">
                          <a:effectLst/>
                        </a:rPr>
                        <a:t>вод</a:t>
                      </a:r>
                      <a:endParaRPr lang="ru-RU" sz="1200" dirty="0">
                        <a:effectLst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337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10.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Крематории </a:t>
                      </a:r>
                      <a:r>
                        <a:rPr lang="ru-RU" sz="1200" dirty="0">
                          <a:effectLst/>
                        </a:rPr>
                        <a:t>и кладбища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327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83" marR="42183" marT="0" marB="0"/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03648" y="195486"/>
            <a:ext cx="7416824" cy="702078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Сводная информация по результатам инвентаризации ртути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7833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95486"/>
            <a:ext cx="6984776" cy="565952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dirty="0" smtClean="0"/>
              <a:t>Поступление ртути в общество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915566"/>
            <a:ext cx="7560840" cy="3986460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sz="1800" b="1" dirty="0" smtClean="0"/>
              <a:t>Расчетный </a:t>
            </a:r>
            <a:r>
              <a:rPr lang="kk-KZ" sz="1800" b="1" dirty="0"/>
              <a:t>показатель входа ртути в общество </a:t>
            </a:r>
            <a:r>
              <a:rPr lang="kk-KZ" sz="1800" b="1" dirty="0" smtClean="0"/>
              <a:t>через ртутьсодержащую  продукцию</a:t>
            </a:r>
            <a:endParaRPr lang="ru-RU" sz="1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252430"/>
              </p:ext>
            </p:extLst>
          </p:nvPr>
        </p:nvGraphicFramePr>
        <p:xfrm>
          <a:off x="1547664" y="1563638"/>
          <a:ext cx="7200800" cy="3435096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806882"/>
                <a:gridCol w="1807636"/>
                <a:gridCol w="1807636"/>
                <a:gridCol w="1778646"/>
              </a:tblGrid>
              <a:tr h="7098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Продукция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Показатели экономической активности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Единицы измерения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Расчетный вход ртути, кг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Hg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/год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32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Термометры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chemeClr val="tx1"/>
                          </a:solidFill>
                          <a:effectLst/>
                        </a:rPr>
                        <a:t>127 816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effectLst/>
                        </a:rPr>
                        <a:t>Кол-во проданных позиций/год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effectLst/>
                        </a:rPr>
                        <a:t>710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98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effectLst/>
                        </a:rPr>
                        <a:t>Ртутьсодержащие источники света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chemeClr val="tx1"/>
                          </a:solidFill>
                          <a:effectLst/>
                        </a:rPr>
                        <a:t>6 769 674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Количество проданных позиций/год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79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98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effectLst/>
                        </a:rPr>
                        <a:t>Ртутные батареи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effectLst/>
                        </a:rPr>
                        <a:t>110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effectLst/>
                        </a:rPr>
                        <a:t>Количество проданных тонн батарей/год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chemeClr val="tx1"/>
                          </a:solidFill>
                          <a:effectLst/>
                        </a:rPr>
                        <a:t>137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98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Косметические средства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Данные отсутствуют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Количество проданной продукции, т/год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Данные отсутствуют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747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1789</Words>
  <Application>Microsoft Office PowerPoint</Application>
  <PresentationFormat>Экран (16:9)</PresentationFormat>
  <Paragraphs>183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ＭＳ Ｐゴシック</vt:lpstr>
      <vt:lpstr>Arial</vt:lpstr>
      <vt:lpstr>Calibri</vt:lpstr>
      <vt:lpstr>Times New Roman</vt:lpstr>
      <vt:lpstr>Wingdings</vt:lpstr>
      <vt:lpstr>Тема Office</vt:lpstr>
      <vt:lpstr>Презентация PowerPoint</vt:lpstr>
      <vt:lpstr>Обзор текущей ситуации по ртутному загрязнению в Республике Казахстан</vt:lpstr>
      <vt:lpstr>Структура </vt:lpstr>
      <vt:lpstr>Законодательная и  институциональная основа </vt:lpstr>
      <vt:lpstr>Источники ртутного загрязнения в Казахстане</vt:lpstr>
      <vt:lpstr>Исторические участки загрязнения</vt:lpstr>
      <vt:lpstr>Ситуация по эмиссиям ртути в Казахстане за 2014 год</vt:lpstr>
      <vt:lpstr>Сводная информация по результатам инвентаризации ртути</vt:lpstr>
      <vt:lpstr>Поступление ртути в общество </vt:lpstr>
      <vt:lpstr>Объем накопленной ртути в РК  (по состоянию на октябрь месяц 2015 г.)</vt:lpstr>
      <vt:lpstr>Потенциальный ущерб, причиненный ртутью</vt:lpstr>
      <vt:lpstr>Мутация рыбы в Павлодарской области</vt:lpstr>
      <vt:lpstr>Шаги, предпринимаемые в рамках реализации Рекомендаций регионального семинара по проблемам ртутного загрязнения, Москва, РФ, 26-27 марта 2017 г </vt:lpstr>
      <vt:lpstr>Дальнейшие действия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WiN</cp:lastModifiedBy>
  <cp:revision>30</cp:revision>
  <dcterms:created xsi:type="dcterms:W3CDTF">2018-08-01T10:20:21Z</dcterms:created>
  <dcterms:modified xsi:type="dcterms:W3CDTF">2018-08-25T03:30:25Z</dcterms:modified>
</cp:coreProperties>
</file>