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sldIdLst>
    <p:sldId id="256" r:id="rId3"/>
    <p:sldId id="276" r:id="rId4"/>
    <p:sldId id="281" r:id="rId5"/>
    <p:sldId id="270" r:id="rId6"/>
    <p:sldId id="272" r:id="rId7"/>
    <p:sldId id="265" r:id="rId8"/>
    <p:sldId id="273" r:id="rId9"/>
    <p:sldId id="266" r:id="rId10"/>
    <p:sldId id="277" r:id="rId11"/>
    <p:sldId id="274" r:id="rId12"/>
    <p:sldId id="280" r:id="rId13"/>
    <p:sldId id="275" r:id="rId14"/>
    <p:sldId id="282" r:id="rId15"/>
    <p:sldId id="27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E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07C303-C597-4D3C-86A6-711BE5F8B25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3EA8B5-392D-4E61-BF29-95B2531DA033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605076A-BBF7-49CD-806E-DCBC7942F8A3}" type="parTrans" cxnId="{1F9C13BD-CC4E-4DDC-B999-F832024D7D39}">
      <dgm:prSet/>
      <dgm:spPr/>
      <dgm:t>
        <a:bodyPr/>
        <a:lstStyle/>
        <a:p>
          <a:endParaRPr lang="ru-RU"/>
        </a:p>
      </dgm:t>
    </dgm:pt>
    <dgm:pt modelId="{809C42FA-C3DF-468B-85F4-A239F85A2963}" type="sibTrans" cxnId="{1F9C13BD-CC4E-4DDC-B999-F832024D7D39}">
      <dgm:prSet/>
      <dgm:spPr/>
      <dgm:t>
        <a:bodyPr/>
        <a:lstStyle/>
        <a:p>
          <a:endParaRPr lang="ru-RU"/>
        </a:p>
      </dgm:t>
    </dgm:pt>
    <dgm:pt modelId="{200905F9-D528-4CFC-A35E-09642EA75A8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анализ политики и законодательства стран ЦА</a:t>
          </a:r>
          <a:r>
            <a:rPr lang="ru-RU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 </a:t>
          </a:r>
          <a:endParaRPr lang="ru-RU" sz="1600" dirty="0"/>
        </a:p>
      </dgm:t>
    </dgm:pt>
    <dgm:pt modelId="{23B352DE-AE01-4DC6-A27A-251ED1AA1E6E}" type="parTrans" cxnId="{72F50DCA-DC81-4DBF-AA3C-218516C76D5F}">
      <dgm:prSet/>
      <dgm:spPr/>
      <dgm:t>
        <a:bodyPr/>
        <a:lstStyle/>
        <a:p>
          <a:endParaRPr lang="ru-RU"/>
        </a:p>
      </dgm:t>
    </dgm:pt>
    <dgm:pt modelId="{ADEB2C90-F2F5-4F09-9E6C-DF8043BD4892}" type="sibTrans" cxnId="{72F50DCA-DC81-4DBF-AA3C-218516C76D5F}">
      <dgm:prSet/>
      <dgm:spPr/>
      <dgm:t>
        <a:bodyPr/>
        <a:lstStyle/>
        <a:p>
          <a:endParaRPr lang="ru-RU"/>
        </a:p>
      </dgm:t>
    </dgm:pt>
    <dgm:pt modelId="{91AF04C3-EDEF-4DE3-8161-C28835A511AB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45DF770F-8FE1-421F-B31A-7B2C73E1A333}" type="parTrans" cxnId="{3A7D17CD-F46E-41FC-AB0F-166D5E86776B}">
      <dgm:prSet/>
      <dgm:spPr/>
      <dgm:t>
        <a:bodyPr/>
        <a:lstStyle/>
        <a:p>
          <a:endParaRPr lang="ru-RU"/>
        </a:p>
      </dgm:t>
    </dgm:pt>
    <dgm:pt modelId="{D9C0CE88-7136-4DB4-9A69-4AD31AEA63E5}" type="sibTrans" cxnId="{3A7D17CD-F46E-41FC-AB0F-166D5E86776B}">
      <dgm:prSet/>
      <dgm:spPr/>
      <dgm:t>
        <a:bodyPr/>
        <a:lstStyle/>
        <a:p>
          <a:endParaRPr lang="ru-RU"/>
        </a:p>
      </dgm:t>
    </dgm:pt>
    <dgm:pt modelId="{E0E0C5FC-8987-47D6-B161-1AEA7424275B}">
      <dgm:prSet phldrT="[Текст]" custT="1"/>
      <dgm:spPr/>
      <dgm:t>
        <a:bodyPr/>
        <a:lstStyle/>
        <a:p>
          <a:pPr marL="114300" indent="0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b="1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оценка заинтересованных сторон</a:t>
          </a:r>
          <a:endParaRPr lang="ru-RU" sz="1400" dirty="0"/>
        </a:p>
      </dgm:t>
    </dgm:pt>
    <dgm:pt modelId="{4FB2266A-276E-4A1E-A7E8-65D376EA9545}" type="parTrans" cxnId="{12D84891-4AF6-4130-83D2-1815D7C421DE}">
      <dgm:prSet/>
      <dgm:spPr/>
      <dgm:t>
        <a:bodyPr/>
        <a:lstStyle/>
        <a:p>
          <a:endParaRPr lang="ru-RU"/>
        </a:p>
      </dgm:t>
    </dgm:pt>
    <dgm:pt modelId="{01858661-DD73-47E3-A5FE-79E247C14F16}" type="sibTrans" cxnId="{12D84891-4AF6-4130-83D2-1815D7C421DE}">
      <dgm:prSet/>
      <dgm:spPr/>
      <dgm:t>
        <a:bodyPr/>
        <a:lstStyle/>
        <a:p>
          <a:endParaRPr lang="ru-RU"/>
        </a:p>
      </dgm:t>
    </dgm:pt>
    <dgm:pt modelId="{8405B785-45EB-4A8A-9AD2-653C0C8037D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Осуществлена только для Кыргызстана и Таджикистана и была основана на результатах опросов среди импортеров и распространителей электронного оборудования, потребителей, ремонтников и переработчиков данной группы товаров электронных отходов.</a:t>
          </a:r>
          <a:endParaRPr lang="ru-RU" sz="1400" dirty="0"/>
        </a:p>
      </dgm:t>
    </dgm:pt>
    <dgm:pt modelId="{51ECA6ED-BE1A-4E82-8C56-3DCACB0ED646}" type="parTrans" cxnId="{1F6F09A6-2B59-4F45-A362-6E0E6C9C3918}">
      <dgm:prSet/>
      <dgm:spPr/>
      <dgm:t>
        <a:bodyPr/>
        <a:lstStyle/>
        <a:p>
          <a:endParaRPr lang="ru-RU"/>
        </a:p>
      </dgm:t>
    </dgm:pt>
    <dgm:pt modelId="{43056896-4604-4F98-B0AC-25339E81BFF7}" type="sibTrans" cxnId="{1F6F09A6-2B59-4F45-A362-6E0E6C9C3918}">
      <dgm:prSet/>
      <dgm:spPr/>
      <dgm:t>
        <a:bodyPr/>
        <a:lstStyle/>
        <a:p>
          <a:endParaRPr lang="ru-RU"/>
        </a:p>
      </dgm:t>
    </dgm:pt>
    <dgm:pt modelId="{F3F06B63-BAEC-46A4-9879-841046C9A80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3DFCD26F-105F-47BD-8D80-B881FEA2CD1C}" type="parTrans" cxnId="{93E34FE5-8DA5-45B6-9915-9E610BAFEEE6}">
      <dgm:prSet/>
      <dgm:spPr/>
      <dgm:t>
        <a:bodyPr/>
        <a:lstStyle/>
        <a:p>
          <a:endParaRPr lang="ru-RU"/>
        </a:p>
      </dgm:t>
    </dgm:pt>
    <dgm:pt modelId="{01EF985B-856E-4C2F-984E-6E5819D5B95D}" type="sibTrans" cxnId="{93E34FE5-8DA5-45B6-9915-9E610BAFEEE6}">
      <dgm:prSet/>
      <dgm:spPr/>
      <dgm:t>
        <a:bodyPr/>
        <a:lstStyle/>
        <a:p>
          <a:endParaRPr lang="ru-RU"/>
        </a:p>
      </dgm:t>
    </dgm:pt>
    <dgm:pt modelId="{32B71040-95FE-4DB4-B256-B1E4A629E40A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оценка массовых потоков </a:t>
          </a:r>
          <a:endParaRPr lang="ru-RU" sz="1400" dirty="0"/>
        </a:p>
      </dgm:t>
    </dgm:pt>
    <dgm:pt modelId="{0291327A-66FE-4B2E-BF41-C85CA68F5D84}" type="parTrans" cxnId="{DA2F0CBE-D426-410D-9770-0673CBA8E96D}">
      <dgm:prSet/>
      <dgm:spPr/>
      <dgm:t>
        <a:bodyPr/>
        <a:lstStyle/>
        <a:p>
          <a:endParaRPr lang="ru-RU"/>
        </a:p>
      </dgm:t>
    </dgm:pt>
    <dgm:pt modelId="{2C320543-EF46-4D59-8C20-C873D0E61EF3}" type="sibTrans" cxnId="{DA2F0CBE-D426-410D-9770-0673CBA8E96D}">
      <dgm:prSet/>
      <dgm:spPr/>
      <dgm:t>
        <a:bodyPr/>
        <a:lstStyle/>
        <a:p>
          <a:endParaRPr lang="ru-RU"/>
        </a:p>
      </dgm:t>
    </dgm:pt>
    <dgm:pt modelId="{23DAC088-F6FF-43AA-B44D-7B34248190FB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Использовались доступные данные аналитических и статистических источников по 4 группам товаров, наиболее популярных среди потребителей: </a:t>
          </a:r>
          <a:r>
            <a:rPr lang="ru-RU" sz="1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холодильники, компьютеры, мобильные телефоны, ртутные лампы</a:t>
          </a:r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ru-RU" sz="1400" dirty="0"/>
        </a:p>
      </dgm:t>
    </dgm:pt>
    <dgm:pt modelId="{76D33B76-B373-4C5A-A02F-3C2CC8D9CB74}" type="parTrans" cxnId="{62F7B5A3-ABB4-4CF6-8E41-56C30438ABE1}">
      <dgm:prSet/>
      <dgm:spPr/>
      <dgm:t>
        <a:bodyPr/>
        <a:lstStyle/>
        <a:p>
          <a:endParaRPr lang="ru-RU"/>
        </a:p>
      </dgm:t>
    </dgm:pt>
    <dgm:pt modelId="{1DEDEC6D-905A-442F-AC90-E8208852C921}" type="sibTrans" cxnId="{62F7B5A3-ABB4-4CF6-8E41-56C30438ABE1}">
      <dgm:prSet/>
      <dgm:spPr/>
      <dgm:t>
        <a:bodyPr/>
        <a:lstStyle/>
        <a:p>
          <a:endParaRPr lang="ru-RU"/>
        </a:p>
      </dgm:t>
    </dgm:pt>
    <dgm:pt modelId="{492764FF-A6D9-4D69-B045-D86C7F97C656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6BF0B432-901B-4263-ACFF-793B22C37012}" type="parTrans" cxnId="{E1AACF44-D304-4822-9AD0-4B3397CE4E47}">
      <dgm:prSet/>
      <dgm:spPr/>
      <dgm:t>
        <a:bodyPr/>
        <a:lstStyle/>
        <a:p>
          <a:endParaRPr lang="ru-RU"/>
        </a:p>
      </dgm:t>
    </dgm:pt>
    <dgm:pt modelId="{BB97B6DA-FAE8-4B0D-8DE7-C58AB2ECE780}" type="sibTrans" cxnId="{E1AACF44-D304-4822-9AD0-4B3397CE4E47}">
      <dgm:prSet/>
      <dgm:spPr/>
      <dgm:t>
        <a:bodyPr/>
        <a:lstStyle/>
        <a:p>
          <a:endParaRPr lang="ru-RU"/>
        </a:p>
      </dgm:t>
    </dgm:pt>
    <dgm:pt modelId="{695DD998-9E35-472D-A8A1-FE057A50655F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Были использованы общеизвестные данные о негативном воздействии опасных компонентов электронных отходов, с фокусом на деятельность нелегального сектора переработки, который развит в рассматриваемых странах и таким образом выявлены возможные воздействия на окружающую среду и здоровье населения сектора нелегальной переработки. </a:t>
          </a:r>
          <a:endParaRPr lang="ru-RU" sz="1400" dirty="0"/>
        </a:p>
      </dgm:t>
    </dgm:pt>
    <dgm:pt modelId="{C41335FA-97FB-4ED3-A2C9-499AC14DC8C1}" type="parTrans" cxnId="{7B3621CB-B93F-4DF9-8CFB-BE9DDAEC5B39}">
      <dgm:prSet/>
      <dgm:spPr/>
      <dgm:t>
        <a:bodyPr/>
        <a:lstStyle/>
        <a:p>
          <a:endParaRPr lang="ru-RU"/>
        </a:p>
      </dgm:t>
    </dgm:pt>
    <dgm:pt modelId="{3932A73C-FBB7-4D45-9AFF-8EE0DEFC0EBC}" type="sibTrans" cxnId="{7B3621CB-B93F-4DF9-8CFB-BE9DDAEC5B39}">
      <dgm:prSet/>
      <dgm:spPr/>
      <dgm:t>
        <a:bodyPr/>
        <a:lstStyle/>
        <a:p>
          <a:endParaRPr lang="ru-RU"/>
        </a:p>
      </dgm:t>
    </dgm:pt>
    <dgm:pt modelId="{0F270296-0D02-4D3E-9E64-10112BFA15A4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оценка воздействия на окружающую среду и здоровье населения </a:t>
          </a:r>
          <a:endParaRPr lang="ru-RU" sz="1400" dirty="0"/>
        </a:p>
      </dgm:t>
    </dgm:pt>
    <dgm:pt modelId="{1B8D1A23-DA48-4EF0-8705-AFEF714737E9}" type="parTrans" cxnId="{7197D0FE-F46D-4034-883E-2347537BD492}">
      <dgm:prSet/>
      <dgm:spPr/>
      <dgm:t>
        <a:bodyPr/>
        <a:lstStyle/>
        <a:p>
          <a:endParaRPr lang="ru-RU"/>
        </a:p>
      </dgm:t>
    </dgm:pt>
    <dgm:pt modelId="{3E796DAB-6644-4B2F-B899-19B87E0B65C8}" type="sibTrans" cxnId="{7197D0FE-F46D-4034-883E-2347537BD492}">
      <dgm:prSet/>
      <dgm:spPr/>
      <dgm:t>
        <a:bodyPr/>
        <a:lstStyle/>
        <a:p>
          <a:endParaRPr lang="ru-RU"/>
        </a:p>
      </dgm:t>
    </dgm:pt>
    <dgm:pt modelId="{61647530-6F0D-4CDD-A7F4-3114D554387D}" type="pres">
      <dgm:prSet presAssocID="{5E07C303-C597-4D3C-86A6-711BE5F8B25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4A8DB3-16ED-4DB7-9A64-ABEEA66D5F04}" type="pres">
      <dgm:prSet presAssocID="{8B3EA8B5-392D-4E61-BF29-95B2531DA033}" presName="composite" presStyleCnt="0"/>
      <dgm:spPr/>
    </dgm:pt>
    <dgm:pt modelId="{4116DAE1-5972-42AC-829F-4D1B4940A602}" type="pres">
      <dgm:prSet presAssocID="{8B3EA8B5-392D-4E61-BF29-95B2531DA033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B50F06-7367-48D5-935E-0DE723B6AC1D}" type="pres">
      <dgm:prSet presAssocID="{8B3EA8B5-392D-4E61-BF29-95B2531DA033}" presName="descendantText" presStyleLbl="alignAcc1" presStyleIdx="0" presStyleCnt="4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4275D-E678-4C34-9A59-436D2B1027BE}" type="pres">
      <dgm:prSet presAssocID="{809C42FA-C3DF-468B-85F4-A239F85A2963}" presName="sp" presStyleCnt="0"/>
      <dgm:spPr/>
    </dgm:pt>
    <dgm:pt modelId="{2EDCE7C4-C888-4118-8C63-CEB3D8700DDA}" type="pres">
      <dgm:prSet presAssocID="{91AF04C3-EDEF-4DE3-8161-C28835A511AB}" presName="composite" presStyleCnt="0"/>
      <dgm:spPr/>
    </dgm:pt>
    <dgm:pt modelId="{4CC84F9C-1B5D-4068-B1FF-4A3119FE22A6}" type="pres">
      <dgm:prSet presAssocID="{91AF04C3-EDEF-4DE3-8161-C28835A511A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B84B3B-0775-423F-A689-2FF5049A576A}" type="pres">
      <dgm:prSet presAssocID="{91AF04C3-EDEF-4DE3-8161-C28835A511AB}" presName="descendantText" presStyleLbl="alignAcc1" presStyleIdx="1" presStyleCnt="4" custScaleY="133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07FDB-548F-420E-8F76-E1B2F984A141}" type="pres">
      <dgm:prSet presAssocID="{D9C0CE88-7136-4DB4-9A69-4AD31AEA63E5}" presName="sp" presStyleCnt="0"/>
      <dgm:spPr/>
    </dgm:pt>
    <dgm:pt modelId="{FAAAE629-1192-433A-B868-D505D575B645}" type="pres">
      <dgm:prSet presAssocID="{F3F06B63-BAEC-46A4-9879-841046C9A80C}" presName="composite" presStyleCnt="0"/>
      <dgm:spPr/>
    </dgm:pt>
    <dgm:pt modelId="{6C5823D2-B2BC-446D-A0D5-5F8376B41462}" type="pres">
      <dgm:prSet presAssocID="{F3F06B63-BAEC-46A4-9879-841046C9A80C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A0A13A-555E-4D03-9D1A-FE70E2F452D8}" type="pres">
      <dgm:prSet presAssocID="{F3F06B63-BAEC-46A4-9879-841046C9A80C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96923-8DED-48C8-B73C-AC401583DA28}" type="pres">
      <dgm:prSet presAssocID="{01EF985B-856E-4C2F-984E-6E5819D5B95D}" presName="sp" presStyleCnt="0"/>
      <dgm:spPr/>
    </dgm:pt>
    <dgm:pt modelId="{9E029472-4F3C-4E58-A898-E0672A8CED57}" type="pres">
      <dgm:prSet presAssocID="{492764FF-A6D9-4D69-B045-D86C7F97C656}" presName="composite" presStyleCnt="0"/>
      <dgm:spPr/>
    </dgm:pt>
    <dgm:pt modelId="{BA07A372-2098-444E-9172-0CD3EE5D8602}" type="pres">
      <dgm:prSet presAssocID="{492764FF-A6D9-4D69-B045-D86C7F97C656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F95431-DB88-4AB0-A2DB-FD430767B8A4}" type="pres">
      <dgm:prSet presAssocID="{492764FF-A6D9-4D69-B045-D86C7F97C656}" presName="descendantText" presStyleLbl="alignAcc1" presStyleIdx="3" presStyleCnt="4" custScaleY="135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41D3CD-A554-4CD8-88DA-7036AABBF089}" type="presOf" srcId="{23DAC088-F6FF-43AA-B44D-7B34248190FB}" destId="{27A0A13A-555E-4D03-9D1A-FE70E2F452D8}" srcOrd="0" destOrd="1" presId="urn:microsoft.com/office/officeart/2005/8/layout/chevron2"/>
    <dgm:cxn modelId="{1F6F09A6-2B59-4F45-A362-6E0E6C9C3918}" srcId="{91AF04C3-EDEF-4DE3-8161-C28835A511AB}" destId="{8405B785-45EB-4A8A-9AD2-653C0C8037D7}" srcOrd="1" destOrd="0" parTransId="{51ECA6ED-BE1A-4E82-8C56-3DCACB0ED646}" sibTransId="{43056896-4604-4F98-B0AC-25339E81BFF7}"/>
    <dgm:cxn modelId="{C807CA2A-DF28-4753-8B3E-DC86FE43381C}" type="presOf" srcId="{91AF04C3-EDEF-4DE3-8161-C28835A511AB}" destId="{4CC84F9C-1B5D-4068-B1FF-4A3119FE22A6}" srcOrd="0" destOrd="0" presId="urn:microsoft.com/office/officeart/2005/8/layout/chevron2"/>
    <dgm:cxn modelId="{62F7B5A3-ABB4-4CF6-8E41-56C30438ABE1}" srcId="{F3F06B63-BAEC-46A4-9879-841046C9A80C}" destId="{23DAC088-F6FF-43AA-B44D-7B34248190FB}" srcOrd="1" destOrd="0" parTransId="{76D33B76-B373-4C5A-A02F-3C2CC8D9CB74}" sibTransId="{1DEDEC6D-905A-442F-AC90-E8208852C921}"/>
    <dgm:cxn modelId="{728CB11A-124E-489F-92B2-BA217F96C6F7}" type="presOf" srcId="{200905F9-D528-4CFC-A35E-09642EA75A8C}" destId="{6BB50F06-7367-48D5-935E-0DE723B6AC1D}" srcOrd="0" destOrd="0" presId="urn:microsoft.com/office/officeart/2005/8/layout/chevron2"/>
    <dgm:cxn modelId="{AE944EC0-5EA1-4AF2-AFFC-8EFE336C7DCD}" type="presOf" srcId="{5E07C303-C597-4D3C-86A6-711BE5F8B25B}" destId="{61647530-6F0D-4CDD-A7F4-3114D554387D}" srcOrd="0" destOrd="0" presId="urn:microsoft.com/office/officeart/2005/8/layout/chevron2"/>
    <dgm:cxn modelId="{1F9C13BD-CC4E-4DDC-B999-F832024D7D39}" srcId="{5E07C303-C597-4D3C-86A6-711BE5F8B25B}" destId="{8B3EA8B5-392D-4E61-BF29-95B2531DA033}" srcOrd="0" destOrd="0" parTransId="{9605076A-BBF7-49CD-806E-DCBC7942F8A3}" sibTransId="{809C42FA-C3DF-468B-85F4-A239F85A2963}"/>
    <dgm:cxn modelId="{7197D0FE-F46D-4034-883E-2347537BD492}" srcId="{492764FF-A6D9-4D69-B045-D86C7F97C656}" destId="{0F270296-0D02-4D3E-9E64-10112BFA15A4}" srcOrd="0" destOrd="0" parTransId="{1B8D1A23-DA48-4EF0-8705-AFEF714737E9}" sibTransId="{3E796DAB-6644-4B2F-B899-19B87E0B65C8}"/>
    <dgm:cxn modelId="{3F47C3C0-DB0D-4BC5-BDFF-9CF58757D541}" type="presOf" srcId="{32B71040-95FE-4DB4-B256-B1E4A629E40A}" destId="{27A0A13A-555E-4D03-9D1A-FE70E2F452D8}" srcOrd="0" destOrd="0" presId="urn:microsoft.com/office/officeart/2005/8/layout/chevron2"/>
    <dgm:cxn modelId="{0137A04F-DF51-4767-A1B9-C85BA1CD8B61}" type="presOf" srcId="{8405B785-45EB-4A8A-9AD2-653C0C8037D7}" destId="{54B84B3B-0775-423F-A689-2FF5049A576A}" srcOrd="0" destOrd="1" presId="urn:microsoft.com/office/officeart/2005/8/layout/chevron2"/>
    <dgm:cxn modelId="{7B3621CB-B93F-4DF9-8CFB-BE9DDAEC5B39}" srcId="{492764FF-A6D9-4D69-B045-D86C7F97C656}" destId="{695DD998-9E35-472D-A8A1-FE057A50655F}" srcOrd="1" destOrd="0" parTransId="{C41335FA-97FB-4ED3-A2C9-499AC14DC8C1}" sibTransId="{3932A73C-FBB7-4D45-9AFF-8EE0DEFC0EBC}"/>
    <dgm:cxn modelId="{BEB5A71B-8022-4F31-928C-9B482F9DA70A}" type="presOf" srcId="{0F270296-0D02-4D3E-9E64-10112BFA15A4}" destId="{D9F95431-DB88-4AB0-A2DB-FD430767B8A4}" srcOrd="0" destOrd="0" presId="urn:microsoft.com/office/officeart/2005/8/layout/chevron2"/>
    <dgm:cxn modelId="{B885B113-37A0-4453-A648-DF84FDFB54F1}" type="presOf" srcId="{492764FF-A6D9-4D69-B045-D86C7F97C656}" destId="{BA07A372-2098-444E-9172-0CD3EE5D8602}" srcOrd="0" destOrd="0" presId="urn:microsoft.com/office/officeart/2005/8/layout/chevron2"/>
    <dgm:cxn modelId="{93E34FE5-8DA5-45B6-9915-9E610BAFEEE6}" srcId="{5E07C303-C597-4D3C-86A6-711BE5F8B25B}" destId="{F3F06B63-BAEC-46A4-9879-841046C9A80C}" srcOrd="2" destOrd="0" parTransId="{3DFCD26F-105F-47BD-8D80-B881FEA2CD1C}" sibTransId="{01EF985B-856E-4C2F-984E-6E5819D5B95D}"/>
    <dgm:cxn modelId="{3A7D17CD-F46E-41FC-AB0F-166D5E86776B}" srcId="{5E07C303-C597-4D3C-86A6-711BE5F8B25B}" destId="{91AF04C3-EDEF-4DE3-8161-C28835A511AB}" srcOrd="1" destOrd="0" parTransId="{45DF770F-8FE1-421F-B31A-7B2C73E1A333}" sibTransId="{D9C0CE88-7136-4DB4-9A69-4AD31AEA63E5}"/>
    <dgm:cxn modelId="{D78B5399-F02D-4AF0-BB10-13C1A41F754F}" type="presOf" srcId="{F3F06B63-BAEC-46A4-9879-841046C9A80C}" destId="{6C5823D2-B2BC-446D-A0D5-5F8376B41462}" srcOrd="0" destOrd="0" presId="urn:microsoft.com/office/officeart/2005/8/layout/chevron2"/>
    <dgm:cxn modelId="{57438AD9-EA10-475E-8541-66603762D237}" type="presOf" srcId="{8B3EA8B5-392D-4E61-BF29-95B2531DA033}" destId="{4116DAE1-5972-42AC-829F-4D1B4940A602}" srcOrd="0" destOrd="0" presId="urn:microsoft.com/office/officeart/2005/8/layout/chevron2"/>
    <dgm:cxn modelId="{DA2F0CBE-D426-410D-9770-0673CBA8E96D}" srcId="{F3F06B63-BAEC-46A4-9879-841046C9A80C}" destId="{32B71040-95FE-4DB4-B256-B1E4A629E40A}" srcOrd="0" destOrd="0" parTransId="{0291327A-66FE-4B2E-BF41-C85CA68F5D84}" sibTransId="{2C320543-EF46-4D59-8C20-C873D0E61EF3}"/>
    <dgm:cxn modelId="{72F50DCA-DC81-4DBF-AA3C-218516C76D5F}" srcId="{8B3EA8B5-392D-4E61-BF29-95B2531DA033}" destId="{200905F9-D528-4CFC-A35E-09642EA75A8C}" srcOrd="0" destOrd="0" parTransId="{23B352DE-AE01-4DC6-A27A-251ED1AA1E6E}" sibTransId="{ADEB2C90-F2F5-4F09-9E6C-DF8043BD4892}"/>
    <dgm:cxn modelId="{A0D51C80-A09C-4EEC-ABAA-7E53569A45CA}" type="presOf" srcId="{E0E0C5FC-8987-47D6-B161-1AEA7424275B}" destId="{54B84B3B-0775-423F-A689-2FF5049A576A}" srcOrd="0" destOrd="0" presId="urn:microsoft.com/office/officeart/2005/8/layout/chevron2"/>
    <dgm:cxn modelId="{12D84891-4AF6-4130-83D2-1815D7C421DE}" srcId="{91AF04C3-EDEF-4DE3-8161-C28835A511AB}" destId="{E0E0C5FC-8987-47D6-B161-1AEA7424275B}" srcOrd="0" destOrd="0" parTransId="{4FB2266A-276E-4A1E-A7E8-65D376EA9545}" sibTransId="{01858661-DD73-47E3-A5FE-79E247C14F16}"/>
    <dgm:cxn modelId="{E1AACF44-D304-4822-9AD0-4B3397CE4E47}" srcId="{5E07C303-C597-4D3C-86A6-711BE5F8B25B}" destId="{492764FF-A6D9-4D69-B045-D86C7F97C656}" srcOrd="3" destOrd="0" parTransId="{6BF0B432-901B-4263-ACFF-793B22C37012}" sibTransId="{BB97B6DA-FAE8-4B0D-8DE7-C58AB2ECE780}"/>
    <dgm:cxn modelId="{C5D45D35-5CE8-458E-AA58-C0D567A73FDE}" type="presOf" srcId="{695DD998-9E35-472D-A8A1-FE057A50655F}" destId="{D9F95431-DB88-4AB0-A2DB-FD430767B8A4}" srcOrd="0" destOrd="1" presId="urn:microsoft.com/office/officeart/2005/8/layout/chevron2"/>
    <dgm:cxn modelId="{BACE4647-9D8C-4F89-BB5D-1CF38D24F819}" type="presParOf" srcId="{61647530-6F0D-4CDD-A7F4-3114D554387D}" destId="{9C4A8DB3-16ED-4DB7-9A64-ABEEA66D5F04}" srcOrd="0" destOrd="0" presId="urn:microsoft.com/office/officeart/2005/8/layout/chevron2"/>
    <dgm:cxn modelId="{03C76173-E7C5-429B-93F0-A410C77B78FE}" type="presParOf" srcId="{9C4A8DB3-16ED-4DB7-9A64-ABEEA66D5F04}" destId="{4116DAE1-5972-42AC-829F-4D1B4940A602}" srcOrd="0" destOrd="0" presId="urn:microsoft.com/office/officeart/2005/8/layout/chevron2"/>
    <dgm:cxn modelId="{40838A61-54C2-45D7-AD6A-8321106BD9ED}" type="presParOf" srcId="{9C4A8DB3-16ED-4DB7-9A64-ABEEA66D5F04}" destId="{6BB50F06-7367-48D5-935E-0DE723B6AC1D}" srcOrd="1" destOrd="0" presId="urn:microsoft.com/office/officeart/2005/8/layout/chevron2"/>
    <dgm:cxn modelId="{F9430C05-CF81-44BC-9C53-49E84BEE9333}" type="presParOf" srcId="{61647530-6F0D-4CDD-A7F4-3114D554387D}" destId="{0CA4275D-E678-4C34-9A59-436D2B1027BE}" srcOrd="1" destOrd="0" presId="urn:microsoft.com/office/officeart/2005/8/layout/chevron2"/>
    <dgm:cxn modelId="{0C1B6290-E3EB-4A67-A24B-AA337CD1B9BB}" type="presParOf" srcId="{61647530-6F0D-4CDD-A7F4-3114D554387D}" destId="{2EDCE7C4-C888-4118-8C63-CEB3D8700DDA}" srcOrd="2" destOrd="0" presId="urn:microsoft.com/office/officeart/2005/8/layout/chevron2"/>
    <dgm:cxn modelId="{702B6A01-444B-4AEC-91DC-906FEF04FF7C}" type="presParOf" srcId="{2EDCE7C4-C888-4118-8C63-CEB3D8700DDA}" destId="{4CC84F9C-1B5D-4068-B1FF-4A3119FE22A6}" srcOrd="0" destOrd="0" presId="urn:microsoft.com/office/officeart/2005/8/layout/chevron2"/>
    <dgm:cxn modelId="{DB940D49-42A5-472C-B4FA-B27DC61E4735}" type="presParOf" srcId="{2EDCE7C4-C888-4118-8C63-CEB3D8700DDA}" destId="{54B84B3B-0775-423F-A689-2FF5049A576A}" srcOrd="1" destOrd="0" presId="urn:microsoft.com/office/officeart/2005/8/layout/chevron2"/>
    <dgm:cxn modelId="{DBF6A18B-2D29-4FFA-B862-B32439ED877E}" type="presParOf" srcId="{61647530-6F0D-4CDD-A7F4-3114D554387D}" destId="{E3F07FDB-548F-420E-8F76-E1B2F984A141}" srcOrd="3" destOrd="0" presId="urn:microsoft.com/office/officeart/2005/8/layout/chevron2"/>
    <dgm:cxn modelId="{CE9660F5-C870-40D7-AC47-C8211BDD9C21}" type="presParOf" srcId="{61647530-6F0D-4CDD-A7F4-3114D554387D}" destId="{FAAAE629-1192-433A-B868-D505D575B645}" srcOrd="4" destOrd="0" presId="urn:microsoft.com/office/officeart/2005/8/layout/chevron2"/>
    <dgm:cxn modelId="{0D00640D-4528-4071-8B77-E1C381807728}" type="presParOf" srcId="{FAAAE629-1192-433A-B868-D505D575B645}" destId="{6C5823D2-B2BC-446D-A0D5-5F8376B41462}" srcOrd="0" destOrd="0" presId="urn:microsoft.com/office/officeart/2005/8/layout/chevron2"/>
    <dgm:cxn modelId="{F5976918-64B5-4CDA-99AC-802118533E6D}" type="presParOf" srcId="{FAAAE629-1192-433A-B868-D505D575B645}" destId="{27A0A13A-555E-4D03-9D1A-FE70E2F452D8}" srcOrd="1" destOrd="0" presId="urn:microsoft.com/office/officeart/2005/8/layout/chevron2"/>
    <dgm:cxn modelId="{15495B28-95B2-47B2-80A9-CC1130B0CDE3}" type="presParOf" srcId="{61647530-6F0D-4CDD-A7F4-3114D554387D}" destId="{B4C96923-8DED-48C8-B73C-AC401583DA28}" srcOrd="5" destOrd="0" presId="urn:microsoft.com/office/officeart/2005/8/layout/chevron2"/>
    <dgm:cxn modelId="{1D6DD91F-6185-4B91-9471-5870C156156F}" type="presParOf" srcId="{61647530-6F0D-4CDD-A7F4-3114D554387D}" destId="{9E029472-4F3C-4E58-A898-E0672A8CED57}" srcOrd="6" destOrd="0" presId="urn:microsoft.com/office/officeart/2005/8/layout/chevron2"/>
    <dgm:cxn modelId="{10C41A43-D06B-47B8-B63A-346BD3ED50A6}" type="presParOf" srcId="{9E029472-4F3C-4E58-A898-E0672A8CED57}" destId="{BA07A372-2098-444E-9172-0CD3EE5D8602}" srcOrd="0" destOrd="0" presId="urn:microsoft.com/office/officeart/2005/8/layout/chevron2"/>
    <dgm:cxn modelId="{ADA3B1B8-9E24-4B90-900B-86AB8751BA7B}" type="presParOf" srcId="{9E029472-4F3C-4E58-A898-E0672A8CED57}" destId="{D9F95431-DB88-4AB0-A2DB-FD430767B8A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18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549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346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5720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03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237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895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894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4709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615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51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9505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479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9709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784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859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383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831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698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763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795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24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372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A93E38E-9325-4152-B823-C6EDBF2D25EA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F419DA7-98A1-4D4C-A192-CE17DE0BA84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577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9092" y="678873"/>
            <a:ext cx="9850582" cy="338050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Предварительная оценка электронных отходов для Центральной Азии с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фокусом на Кыргызстан и Таджикистан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636" y="4910162"/>
            <a:ext cx="1023474" cy="8069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77636" y="5742262"/>
            <a:ext cx="18149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400" b="1" dirty="0"/>
              <a:t>BASEL CONVENTION</a:t>
            </a:r>
            <a:endParaRPr lang="ru-RU" sz="14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2884" y="4809830"/>
            <a:ext cx="1108939" cy="11035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655" y="4673204"/>
            <a:ext cx="1103234" cy="137683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1731" y="4649806"/>
            <a:ext cx="1340000" cy="1310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389" y="4523960"/>
            <a:ext cx="1502987" cy="150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81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126" y="1867249"/>
            <a:ext cx="10714616" cy="4329156"/>
          </a:xfrm>
        </p:spPr>
        <p:txBody>
          <a:bodyPr>
            <a:normAutofit/>
          </a:bodyPr>
          <a:lstStyle/>
          <a:p>
            <a:pPr algn="just"/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Оценивая воздействия сектора переработки электронных отходов на окружающую среду и здоровья населения отмечено, что </a:t>
            </a:r>
            <a:r>
              <a:rPr lang="ru-RU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основную опасность представляет деятельность нелегальных переработчиков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которая включает:</a:t>
            </a:r>
          </a:p>
          <a:p>
            <a:pPr marL="252000" indent="-252000" algn="just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открытое сжигание; </a:t>
            </a:r>
          </a:p>
          <a:p>
            <a:pPr marL="252000" indent="-252000" algn="just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прямое плавление пластмасс; </a:t>
            </a:r>
          </a:p>
          <a:p>
            <a:pPr marL="252000" indent="-252000" algn="just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извлечение тонера; </a:t>
            </a:r>
          </a:p>
          <a:p>
            <a:pPr marL="252000" indent="-252000" algn="just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захоронение содержащих свинец электро-лучевых трубок; </a:t>
            </a:r>
          </a:p>
          <a:p>
            <a:pPr marL="252000" indent="-252000" algn="just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кислотную обработку печатных плат; </a:t>
            </a:r>
          </a:p>
          <a:p>
            <a:pPr marL="252000" indent="-252000" algn="just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захоронение остальных отходов, содержащих такие опасные компоненты, как </a:t>
            </a:r>
            <a:r>
              <a:rPr lang="ru-RU" sz="19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полихлорированные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бефинилы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9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хлорфторуглероды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непосредственно воздействующие на почву или попадающие в водные источники. </a:t>
            </a:r>
          </a:p>
          <a:p>
            <a:pPr algn="just"/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Такая практика представляет прямую опасность для здоровья работников и окружающей среды. Очень часто работниками таких производств являются малоимущие и наиболее уязвимые слои населения, такие как женщины и дети.</a:t>
            </a:r>
            <a:endParaRPr lang="ru-RU" sz="1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3186" y="779132"/>
            <a:ext cx="10004614" cy="53330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исследования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24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2"/>
          <a:srcRect l="12355" t="26027" r="12492" b="6600"/>
          <a:stretch/>
        </p:blipFill>
        <p:spPr bwMode="auto">
          <a:xfrm>
            <a:off x="139849" y="193638"/>
            <a:ext cx="11790382" cy="60888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0800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431" y="796066"/>
            <a:ext cx="10198249" cy="5486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Резюме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6367" y="1845734"/>
            <a:ext cx="11155680" cy="441521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управления отходами электронного и электрического оборудования в регионе слабо развита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 связи с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этим,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следует уделять особое внимание системам сбора, сортировки, транспортировки, переработки, вторичного использования и удаления.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показывает мировая практика, эффективно работающая система управления отходами электрического и электронного оборудования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базируется на заинтересованности со стороны государства, регламентации требований на законодательном уровне, ориентированности социума на раздельный сбор мусора, на сохранение окружающей среды и защиту здоровья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Наметившиеся положительные тенденции в Казахстане и Узбекистане, связанные с принятием специальных законодательных актов в области обращения электронных отходов, требуют активной правоприменительной практики.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развития официального сектора переработки в странах требуются стимулирующие экономические механизмы и упрощение процедур легализации мусороперерабатывающих предприятий.</a:t>
            </a:r>
          </a:p>
          <a:p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74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65" y="286604"/>
            <a:ext cx="11681254" cy="998500"/>
          </a:xfrm>
        </p:spPr>
        <p:txBody>
          <a:bodyPr>
            <a:normAutofit/>
          </a:bodyPr>
          <a:lstStyle/>
          <a:p>
            <a:r>
              <a:rPr lang="en-US" sz="2400" dirty="0"/>
              <a:t>http://eco-expertise.org/wp-content/uploads/2009/06/Elektronnye-othody_TSA_2017.pdf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132" t="5710" r="19090" b="13811"/>
          <a:stretch/>
        </p:blipFill>
        <p:spPr>
          <a:xfrm>
            <a:off x="1985319" y="1737339"/>
            <a:ext cx="8130746" cy="444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97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417" y="5058032"/>
            <a:ext cx="11055178" cy="811062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2157855"/>
          </a:xfrm>
        </p:spPr>
        <p:txBody>
          <a:bodyPr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 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406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568036"/>
            <a:ext cx="10058400" cy="97536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Предпосылки 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74073" y="1845733"/>
            <a:ext cx="11222181" cy="4444231"/>
          </a:xfrm>
        </p:spPr>
        <p:txBody>
          <a:bodyPr>
            <a:no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проведении исследования за основу были взяты методы, приведенные в Руководстве «Методология по оценке электронных отходов. Обучающее и справочное руководство», разработанное Международным Институтом науки и технологий «EMPA». </a:t>
            </a: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исследовании были приняты во внимание следующие вызовы:</a:t>
            </a:r>
          </a:p>
          <a:p>
            <a:pPr marL="704628" lvl="1" indent="-342900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различная степень разработки и внедрения нормативной правовой базы;</a:t>
            </a:r>
          </a:p>
          <a:p>
            <a:pPr marL="704628" lvl="1" indent="-342900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различный финансовый потенциал;</a:t>
            </a:r>
          </a:p>
          <a:p>
            <a:pPr marL="704628" lvl="1" indent="-342900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отсутствует достоверная статистика по образованию и переработке отходов для разработки экономических прогнозов и др.;</a:t>
            </a:r>
          </a:p>
          <a:p>
            <a:pPr marL="704628" lvl="1" indent="-342900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отсутствует, либо слабая инфраструктура по сбору и переработке отходов и различный уровень их организации; </a:t>
            </a:r>
          </a:p>
          <a:p>
            <a:pPr marL="704628" lvl="1" indent="-342900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большой объем переработки отходов находится в тени, причем переработка не комплексная.</a:t>
            </a:r>
          </a:p>
          <a:p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364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и методы исследования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2432595"/>
              </p:ext>
            </p:extLst>
          </p:nvPr>
        </p:nvGraphicFramePr>
        <p:xfrm>
          <a:off x="380271" y="1879215"/>
          <a:ext cx="11276270" cy="4307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44931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487" y="1705885"/>
            <a:ext cx="11306287" cy="4576582"/>
          </a:xfrm>
        </p:spPr>
        <p:txBody>
          <a:bodyPr>
            <a:noAutofit/>
          </a:bodyPr>
          <a:lstStyle/>
          <a:p>
            <a:pPr algn="just"/>
            <a:r>
              <a:rPr lang="ru-RU" sz="19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В странах ЦА количество ЭО стремительно растет. Исходя из масштабов и темпов роста рынка электронного оборудования, резкого увеличения электронного мусора в странах ЦА имеется большая потребность и  возможность переработки ЭО, основанной, на снижении нагрузки на окружающую среду, уменьшении объема </a:t>
            </a:r>
            <a:r>
              <a:rPr lang="ru-RU" sz="19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захораниваемых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отходов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обеспечение извлечения и вовлечения во вторичный оборот полезных компонентов.</a:t>
            </a:r>
          </a:p>
          <a:p>
            <a:pPr algn="just"/>
            <a:r>
              <a:rPr lang="ru-RU" sz="19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	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Несмотря на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разработанную 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сферу правового регулирования в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обращения с отходами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странах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присутствует большое количество отсылочных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 и слабая практика </a:t>
            </a:r>
            <a:r>
              <a:rPr lang="ru-RU" sz="19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правоприменения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 Казахстане 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Узбекистане существует 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специальное законодательство, направленное на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регулирование 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процессов обращения с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ЭО, 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которое создает предпосылки для развития отрасли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переработки, 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объемы сбора и переработки этого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вида 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отходов по-прежнему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малы.</a:t>
            </a:r>
          </a:p>
          <a:p>
            <a:pPr algn="just"/>
            <a:r>
              <a:rPr lang="ru-RU" sz="19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Одним из главных препятствий на пути формирования отрасли по переработке электронных отходов является </a:t>
            </a:r>
            <a:r>
              <a:rPr lang="ru-RU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низкий уровень сбора электронных отходов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законодательстве стран либо не закреплена обязанность потребителей сдавать ненужную технику лицензированным сборщикам и переработчикам, либо еще данная норма недостаточно отработана.</a:t>
            </a:r>
          </a:p>
          <a:p>
            <a:pPr marL="201168" lvl="1" indent="0" algn="just">
              <a:buNone/>
            </a:pP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1168" lvl="1" indent="0">
              <a:buNone/>
            </a:pP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97280" y="817581"/>
            <a:ext cx="10058400" cy="607807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исследования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973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1738184"/>
            <a:ext cx="11736594" cy="4489621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Оценка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заинтересованных сторон в Кыргызстане и Таджикистане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выявила, что:</a:t>
            </a:r>
          </a:p>
          <a:p>
            <a:pPr marL="252000" indent="-252000" algn="just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странах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созданы условия для раздельного сбора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ЭО и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их переработки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несмотря на достаточную осведомленность заинтересованных сторон о проблемах, возникающих при небрежном обращении с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ЭО; </a:t>
            </a:r>
          </a:p>
          <a:p>
            <a:pPr marL="252000" indent="-252000" algn="just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начительная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потребителей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электронного оборудования ограничиваются тем, что, либо хранят отработавший свой ресурс электронное оборудование, либо вместе с остальными бытовыми отходами его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выбрасывают; </a:t>
            </a: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ремонтники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неподлежащее ремонту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оборудование также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отправляют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свалку; </a:t>
            </a: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фициальные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сборщики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мусора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размещают ЭО вместе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остальными бытовыми отходами на мусорных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полигонах; </a:t>
            </a: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фициальный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сектор переработки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 крайне слабо, например, в Кыргызстане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существует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единственное предприятие по переработке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ЭО; </a:t>
            </a: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елегальная переработка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электронных отходов достаточно распространенное явление, так как является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довольно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выгодным занятием, что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связано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низкими эксплуатационными расходами по сравнению с официальными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переработчиками; 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252000"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ражданское общество и общественные организации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являются важными участниками процесса, способными повлиять на политику на всех уровнях управления отходами. </a:t>
            </a:r>
          </a:p>
          <a:p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85308" y="333488"/>
            <a:ext cx="9972340" cy="607807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исследования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359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241" y="304800"/>
            <a:ext cx="9950335" cy="72597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массовых потоков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55" y="1149927"/>
            <a:ext cx="11568545" cy="4912331"/>
          </a:xfrm>
        </p:spPr>
        <p:txBody>
          <a:bodyPr>
            <a:noAutofit/>
          </a:bodyPr>
          <a:lstStyle/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оценивания были использованы два метода: метод «Рыночных продаж» и метод «Приобретения и использования».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Метод «Рыночных продаж»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использовании данного метода применяются статистические данные по объемам продаж электрического и электронного оборудования (ЭЭО) на внутреннем рынке страны в прошлом и средний срок службы оборудования.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Формула для расчета количества образовавшихся отходов по методу «Рыночных продаж»: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872749"/>
              </p:ext>
            </p:extLst>
          </p:nvPr>
        </p:nvGraphicFramePr>
        <p:xfrm>
          <a:off x="471055" y="3408217"/>
          <a:ext cx="11346872" cy="1620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020">
                  <a:extLst>
                    <a:ext uri="{9D8B030D-6E8A-4147-A177-3AD203B41FA5}">
                      <a16:colId xmlns:a16="http://schemas.microsoft.com/office/drawing/2014/main" xmlns="" val="1476349597"/>
                    </a:ext>
                  </a:extLst>
                </a:gridCol>
                <a:gridCol w="7017852">
                  <a:extLst>
                    <a:ext uri="{9D8B030D-6E8A-4147-A177-3AD203B41FA5}">
                      <a16:colId xmlns:a16="http://schemas.microsoft.com/office/drawing/2014/main" xmlns="" val="3437110438"/>
                    </a:ext>
                  </a:extLst>
                </a:gridCol>
              </a:tblGrid>
              <a:tr h="1620983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ru-RU" sz="16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ru-RU" sz="16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WEEE=N0*(t-</a:t>
                      </a:r>
                      <a:r>
                        <a:rPr lang="ru-RU" sz="20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Ls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N0=N1+N2-N3</a:t>
                      </a:r>
                      <a:endParaRPr lang="ru-RU" sz="2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где:</a:t>
                      </a: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N0 - Национальные продажи ЭЭО определенной категории в году t; </a:t>
                      </a: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Ls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Средний срок службы нового продукта; </a:t>
                      </a: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N1 - Национальное производство ЭЭО определенной категории в году t;</a:t>
                      </a: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N2 - Импорт ЭЭО определенной категории в году t;</a:t>
                      </a: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N3 - Экспорт ЭЭО определенной категории в году t.</a:t>
                      </a:r>
                    </a:p>
                    <a:p>
                      <a:endParaRPr lang="ru-RU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799874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71055" y="5181600"/>
            <a:ext cx="110559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Метод используется для оценки объемов образования отходов 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2017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г., для этого необходимо оценить объемы продаж рассматриваемого оборудования путем экстраполяции предполагаемого срока службы в обратном времени.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724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8489" y="499433"/>
            <a:ext cx="10004614" cy="53330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исследования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226878"/>
              </p:ext>
            </p:extLst>
          </p:nvPr>
        </p:nvGraphicFramePr>
        <p:xfrm>
          <a:off x="333486" y="1124174"/>
          <a:ext cx="10940526" cy="3343553"/>
        </p:xfrm>
        <a:graphic>
          <a:graphicData uri="http://schemas.openxmlformats.org/drawingml/2006/table">
            <a:tbl>
              <a:tblPr firstRow="1" firstCol="1" bandRow="1"/>
              <a:tblGrid>
                <a:gridCol w="2495773">
                  <a:extLst>
                    <a:ext uri="{9D8B030D-6E8A-4147-A177-3AD203B41FA5}">
                      <a16:colId xmlns:a16="http://schemas.microsoft.com/office/drawing/2014/main" xmlns="" val="1971515325"/>
                    </a:ext>
                  </a:extLst>
                </a:gridCol>
                <a:gridCol w="1549102">
                  <a:extLst>
                    <a:ext uri="{9D8B030D-6E8A-4147-A177-3AD203B41FA5}">
                      <a16:colId xmlns:a16="http://schemas.microsoft.com/office/drawing/2014/main" xmlns="" val="2919364543"/>
                    </a:ext>
                  </a:extLst>
                </a:gridCol>
                <a:gridCol w="1670290">
                  <a:extLst>
                    <a:ext uri="{9D8B030D-6E8A-4147-A177-3AD203B41FA5}">
                      <a16:colId xmlns:a16="http://schemas.microsoft.com/office/drawing/2014/main" xmlns="" val="1166204457"/>
                    </a:ext>
                  </a:extLst>
                </a:gridCol>
                <a:gridCol w="1822852">
                  <a:extLst>
                    <a:ext uri="{9D8B030D-6E8A-4147-A177-3AD203B41FA5}">
                      <a16:colId xmlns:a16="http://schemas.microsoft.com/office/drawing/2014/main" xmlns="" val="985248091"/>
                    </a:ext>
                  </a:extLst>
                </a:gridCol>
                <a:gridCol w="1823990">
                  <a:extLst>
                    <a:ext uri="{9D8B030D-6E8A-4147-A177-3AD203B41FA5}">
                      <a16:colId xmlns:a16="http://schemas.microsoft.com/office/drawing/2014/main" xmlns="" val="1853455425"/>
                    </a:ext>
                  </a:extLst>
                </a:gridCol>
                <a:gridCol w="1578519">
                  <a:extLst>
                    <a:ext uri="{9D8B030D-6E8A-4147-A177-3AD203B41FA5}">
                      <a16:colId xmlns:a16="http://schemas.microsoft.com/office/drawing/2014/main" xmlns="" val="290807546"/>
                    </a:ext>
                  </a:extLst>
                </a:gridCol>
              </a:tblGrid>
              <a:tr h="38595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ТНВЭД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841810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холодильники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847141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компьютеры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851712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моб. телефоны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853932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ртутные лампы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1685506"/>
                  </a:ext>
                </a:extLst>
              </a:tr>
              <a:tr h="25097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страна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61955945"/>
                  </a:ext>
                </a:extLst>
              </a:tr>
              <a:tr h="2509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Казахстан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19780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1180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21431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12336289"/>
                  </a:ext>
                </a:extLst>
              </a:tr>
              <a:tr h="2509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Кыргызстан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1114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1565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008574"/>
                  </a:ext>
                </a:extLst>
              </a:tr>
              <a:tr h="18234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Таджикистан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593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30794252"/>
                  </a:ext>
                </a:extLst>
              </a:tr>
              <a:tr h="18234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Туркменистан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338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937520"/>
                  </a:ext>
                </a:extLst>
              </a:tr>
              <a:tr h="2509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Узбекистан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6486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7443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00720443"/>
                  </a:ext>
                </a:extLst>
              </a:tr>
              <a:tr h="250974">
                <a:tc>
                  <a:txBody>
                    <a:bodyPr/>
                    <a:lstStyle/>
                    <a:p>
                      <a:pPr algn="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Итого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31471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92683218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3486" y="4513195"/>
            <a:ext cx="1161825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оценке выявлено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, что объем образования отходов по выбранным категориям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товаров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в пяти странах ЦА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2016 г. составил </a:t>
            </a: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31 471 т. </a:t>
            </a:r>
          </a:p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Согласно проведенным расчетам, наибольшее количество отходов образовалось в Казахстане – </a:t>
            </a: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21431 т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, наименьшее в Туркменистане – </a:t>
            </a: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439 т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, что напрямую связано с уровнем потребительского спроса на эти виды товаров, который зависит от покупательской способности населения на периоды с 2006 по 2011 г. </a:t>
            </a:r>
          </a:p>
        </p:txBody>
      </p:sp>
    </p:spTree>
    <p:extLst>
      <p:ext uri="{BB962C8B-B14F-4D97-AF65-F5344CB8AC3E}">
        <p14:creationId xmlns:p14="http://schemas.microsoft.com/office/powerpoint/2010/main" val="3604556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283" y="1254877"/>
            <a:ext cx="11708069" cy="5081539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 «Приобретения и использования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использовании данного метода </a:t>
            </a:r>
            <a:r>
              <a:rPr lang="ru-RU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определяется среднее </a:t>
            </a:r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</a:t>
            </a:r>
            <a:r>
              <a:rPr lang="ru-RU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единиц </a:t>
            </a:r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ЭЭО каждого вида в одном домохозяйстве и средний срок использования данного вида ЭЭО. Для оценки объемов образования отходов конкретного вида ЭЭО необходимо среднее количество единиц ЭЭО в одном домохозяйстве умножить на количество домохозяйств в стране, умножить на средний вес данного вида ЭЭО и разделить на средний срок </a:t>
            </a:r>
            <a:r>
              <a:rPr lang="ru-RU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использования </a:t>
            </a:r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данного вида ЭЭО.</a:t>
            </a:r>
          </a:p>
          <a:p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Формула для расчета количества устаревших приборов по методу «Приобретения и использования»:</a:t>
            </a:r>
          </a:p>
          <a:p>
            <a:endParaRPr lang="ru-RU" sz="1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</a:t>
            </a:r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обеспеченности домохозяйств различными видами </a:t>
            </a:r>
            <a:r>
              <a:rPr lang="ru-RU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электроприборов </a:t>
            </a:r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(количество единиц того или иного вида электроприбора на 100 домохозяйств) отражает степень важности или популярности различных видов бытовой техники для семей, а также позволяет примерно оценить потенциал спроса на различные виды бытовой техники (в </a:t>
            </a:r>
            <a:r>
              <a:rPr lang="ru-RU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зависимости </a:t>
            </a:r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их габаритов, назначения). В связи с отсутствием информации по уровню обеспеченности домохозяйств ртутными лампами - расчеты по этой категории </a:t>
            </a:r>
            <a:r>
              <a:rPr lang="ru-RU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осуществлены </a:t>
            </a:r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были. </a:t>
            </a:r>
          </a:p>
          <a:p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49241" y="304800"/>
            <a:ext cx="9950335" cy="72597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массовых потоков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529095"/>
              </p:ext>
            </p:extLst>
          </p:nvPr>
        </p:nvGraphicFramePr>
        <p:xfrm>
          <a:off x="591057" y="3334208"/>
          <a:ext cx="10310552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5276">
                  <a:extLst>
                    <a:ext uri="{9D8B030D-6E8A-4147-A177-3AD203B41FA5}">
                      <a16:colId xmlns:a16="http://schemas.microsoft.com/office/drawing/2014/main" xmlns="" val="1647157318"/>
                    </a:ext>
                  </a:extLst>
                </a:gridCol>
                <a:gridCol w="5155276">
                  <a:extLst>
                    <a:ext uri="{9D8B030D-6E8A-4147-A177-3AD203B41FA5}">
                      <a16:colId xmlns:a16="http://schemas.microsoft.com/office/drawing/2014/main" xmlns="" val="737209333"/>
                    </a:ext>
                  </a:extLst>
                </a:gridCol>
              </a:tblGrid>
              <a:tr h="14206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WEEE в год=m </a:t>
                      </a:r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hh</a:t>
                      </a:r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r/ </a:t>
                      </a:r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Ls</a:t>
                      </a:r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algn="ctr"/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где:</a:t>
                      </a:r>
                    </a:p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 - Средний вес на прибор n;</a:t>
                      </a:r>
                    </a:p>
                    <a:p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hh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Количество домохозяйств;</a:t>
                      </a:r>
                    </a:p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 - Коэффициент насыщенности прибора n на одно домохозяйство; </a:t>
                      </a:r>
                    </a:p>
                    <a:p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Ls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Средний срок службы нового прибора n.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7762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369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487" y="4593515"/>
            <a:ext cx="11317045" cy="1667436"/>
          </a:xfr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  <a:buClr>
                <a:srgbClr val="1CADE4"/>
              </a:buClr>
            </a:pP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обращении 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домохозяйств в пяти странах 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ЦА находится </a:t>
            </a:r>
            <a:r>
              <a:rPr lang="ru-RU" sz="1900" b="1" dirty="0">
                <a:solidFill>
                  <a:srgbClr val="2683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49456,6 т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электрического и электронного оборудования по выбранным категориям товаров. </a:t>
            </a:r>
          </a:p>
          <a:p>
            <a:pPr lvl="0">
              <a:spcBef>
                <a:spcPts val="0"/>
              </a:spcBef>
              <a:buClr>
                <a:srgbClr val="1CADE4"/>
              </a:buClr>
            </a:pP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Спустя 8-10 лет будет образовано </a:t>
            </a:r>
            <a:r>
              <a:rPr lang="ru-RU" sz="1900" b="1" dirty="0">
                <a:solidFill>
                  <a:srgbClr val="2683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41261,3 т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отходов, в виде отработанных холодильников; </a:t>
            </a:r>
          </a:p>
          <a:p>
            <a:pPr lvl="0">
              <a:spcBef>
                <a:spcPts val="0"/>
              </a:spcBef>
              <a:buClr>
                <a:srgbClr val="1CADE4"/>
              </a:buClr>
            </a:pP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3-5 лет – </a:t>
            </a:r>
            <a:r>
              <a:rPr lang="ru-RU" sz="1900" b="1" dirty="0">
                <a:solidFill>
                  <a:srgbClr val="2683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7373,7 т 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отработанных компьютеров, </a:t>
            </a:r>
          </a:p>
          <a:p>
            <a:pPr lvl="0">
              <a:spcBef>
                <a:spcPts val="0"/>
              </a:spcBef>
              <a:buClr>
                <a:srgbClr val="1CADE4"/>
              </a:buClr>
            </a:pP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спустя 2-3 года – </a:t>
            </a:r>
            <a:r>
              <a:rPr lang="ru-RU" sz="1900" b="1" dirty="0">
                <a:solidFill>
                  <a:srgbClr val="2683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821,5 т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устаревших мобильных телефонов. </a:t>
            </a:r>
          </a:p>
          <a:p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8489" y="499433"/>
            <a:ext cx="10004614" cy="53330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исследования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14974"/>
              </p:ext>
            </p:extLst>
          </p:nvPr>
        </p:nvGraphicFramePr>
        <p:xfrm>
          <a:off x="602429" y="1150432"/>
          <a:ext cx="10553251" cy="3215829"/>
        </p:xfrm>
        <a:graphic>
          <a:graphicData uri="http://schemas.openxmlformats.org/drawingml/2006/table">
            <a:tbl>
              <a:tblPr firstRow="1" firstCol="1" bandRow="1"/>
              <a:tblGrid>
                <a:gridCol w="2790028">
                  <a:extLst>
                    <a:ext uri="{9D8B030D-6E8A-4147-A177-3AD203B41FA5}">
                      <a16:colId xmlns:a16="http://schemas.microsoft.com/office/drawing/2014/main" xmlns="" val="1726682092"/>
                    </a:ext>
                  </a:extLst>
                </a:gridCol>
                <a:gridCol w="2018855">
                  <a:extLst>
                    <a:ext uri="{9D8B030D-6E8A-4147-A177-3AD203B41FA5}">
                      <a16:colId xmlns:a16="http://schemas.microsoft.com/office/drawing/2014/main" xmlns="" val="1451489866"/>
                    </a:ext>
                  </a:extLst>
                </a:gridCol>
                <a:gridCol w="2017758">
                  <a:extLst>
                    <a:ext uri="{9D8B030D-6E8A-4147-A177-3AD203B41FA5}">
                      <a16:colId xmlns:a16="http://schemas.microsoft.com/office/drawing/2014/main" xmlns="" val="2172998083"/>
                    </a:ext>
                  </a:extLst>
                </a:gridCol>
                <a:gridCol w="2174404">
                  <a:extLst>
                    <a:ext uri="{9D8B030D-6E8A-4147-A177-3AD203B41FA5}">
                      <a16:colId xmlns:a16="http://schemas.microsoft.com/office/drawing/2014/main" xmlns="" val="3109266764"/>
                    </a:ext>
                  </a:extLst>
                </a:gridCol>
                <a:gridCol w="1552206">
                  <a:extLst>
                    <a:ext uri="{9D8B030D-6E8A-4147-A177-3AD203B41FA5}">
                      <a16:colId xmlns:a16="http://schemas.microsoft.com/office/drawing/2014/main" xmlns="" val="3840476628"/>
                    </a:ext>
                  </a:extLst>
                </a:gridCol>
              </a:tblGrid>
              <a:tr h="571924">
                <a:tc>
                  <a:txBody>
                    <a:bodyPr/>
                    <a:lstStyle/>
                    <a:p>
                      <a:pPr indent="-85090" algn="l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ТН ВЭД 841810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21590" indent="215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холодильники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ТН ВЭД 847141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indent="20955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компьютеры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ТН ВЭД 851712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indent="215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телефоны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9447479"/>
                  </a:ext>
                </a:extLst>
              </a:tr>
              <a:tr h="450257">
                <a:tc>
                  <a:txBody>
                    <a:bodyPr/>
                    <a:lstStyle/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Казахстан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15832,3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3826,1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226,9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19885,3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1958564"/>
                  </a:ext>
                </a:extLst>
              </a:tr>
              <a:tr h="450257">
                <a:tc>
                  <a:txBody>
                    <a:bodyPr/>
                    <a:lstStyle/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Кыргызстан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3167,9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158,8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3580,1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6238270"/>
                  </a:ext>
                </a:extLst>
              </a:tr>
              <a:tr h="334940">
                <a:tc>
                  <a:txBody>
                    <a:bodyPr/>
                    <a:lstStyle/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Таджикистан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963,7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2512,6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103,7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3580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4496504"/>
                  </a:ext>
                </a:extLst>
              </a:tr>
              <a:tr h="356381">
                <a:tc>
                  <a:txBody>
                    <a:bodyPr/>
                    <a:lstStyle/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Туркменистан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3106,1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127,7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69,9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3303,8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21461439"/>
                  </a:ext>
                </a:extLst>
              </a:tr>
              <a:tr h="450257">
                <a:tc>
                  <a:txBody>
                    <a:bodyPr/>
                    <a:lstStyle/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9875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Узбекистан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18191,3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748,4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409,5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19349,2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6112372"/>
                  </a:ext>
                </a:extLst>
              </a:tr>
              <a:tr h="450257">
                <a:tc>
                  <a:txBody>
                    <a:bodyPr/>
                    <a:lstStyle/>
                    <a:p>
                      <a:pPr marL="198755" indent="-85090" algn="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98755" indent="-85090" algn="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Итого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41261,3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7373,7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01930" indent="-85090"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821,5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11125" indent="-85090" algn="ctr">
                        <a:lnSpc>
                          <a:spcPct val="10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49456,6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1986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08459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</TotalTime>
  <Words>849</Words>
  <Application>Microsoft Office PowerPoint</Application>
  <PresentationFormat>Широкоэкранный</PresentationFormat>
  <Paragraphs>239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Wingdings</vt:lpstr>
      <vt:lpstr>Wingdings 2</vt:lpstr>
      <vt:lpstr>HDOfficeLightV0</vt:lpstr>
      <vt:lpstr>Ретро</vt:lpstr>
      <vt:lpstr>Предварительная оценка электронных отходов для Центральной Азии с  фокусом на Кыргызстан и Таджикистан</vt:lpstr>
      <vt:lpstr>Предпосылки </vt:lpstr>
      <vt:lpstr>Этапы и методы исследования </vt:lpstr>
      <vt:lpstr>Результаты исследования</vt:lpstr>
      <vt:lpstr>Результаты исследования</vt:lpstr>
      <vt:lpstr>Оценка массовых потоков</vt:lpstr>
      <vt:lpstr>Результаты исследования</vt:lpstr>
      <vt:lpstr>Оценка массовых потоков</vt:lpstr>
      <vt:lpstr>Результаты исследования</vt:lpstr>
      <vt:lpstr>Результаты исследования</vt:lpstr>
      <vt:lpstr>Презентация PowerPoint</vt:lpstr>
      <vt:lpstr>Резюме </vt:lpstr>
      <vt:lpstr>http://eco-expertise.org/wp-content/uploads/2009/06/Elektronnye-othody_TSA_2017.pdf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45</cp:revision>
  <dcterms:created xsi:type="dcterms:W3CDTF">2018-01-25T06:41:58Z</dcterms:created>
  <dcterms:modified xsi:type="dcterms:W3CDTF">2018-08-26T11:50:16Z</dcterms:modified>
</cp:coreProperties>
</file>