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4" r:id="rId6"/>
    <p:sldId id="268" r:id="rId7"/>
    <p:sldId id="267" r:id="rId8"/>
    <p:sldId id="266" r:id="rId9"/>
    <p:sldId id="270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C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78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Lena_Casa_97\Disk_C\ecotox\2017\2015%20MacromicroelemeteICAP60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L:\RAPORT\&#1050;&#1086;&#1087;&#1080;&#1103;%20&#1050;&#1086;&#1087;&#1080;&#1103;%202017.18%20november%20MacromicroelemeteICAP600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L:\RAPORT\&#1050;&#1086;&#1087;&#1080;&#1103;%20&#1050;&#1086;&#1087;&#1080;&#1103;%202017.18%20november%20MacromicroelemeteICAP600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L:\RAPORT\&#1050;&#1086;&#1087;&#1080;&#1103;%20&#1050;&#1086;&#1087;&#1080;&#1103;%202017.18%20november%20MacromicroelemeteICAP60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en-US" sz="1400">
                <a:solidFill>
                  <a:schemeClr val="tx1"/>
                </a:solidFill>
              </a:rPr>
              <a:t>Hg µg/l</a:t>
            </a:r>
          </a:p>
        </c:rich>
      </c:tx>
      <c:layout>
        <c:manualLayout>
          <c:xMode val="edge"/>
          <c:yMode val="edge"/>
          <c:x val="0.17962299262346113"/>
          <c:y val="6.6585938167329065E-2"/>
        </c:manualLayout>
      </c:layout>
      <c:overlay val="0"/>
      <c:spPr>
        <a:solidFill>
          <a:schemeClr val="bg1"/>
        </a:solidFill>
      </c:sp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919072615923014E-2"/>
          <c:y val="4.2025736366287536E-2"/>
          <c:w val="0.91249343832021002"/>
          <c:h val="0.783194058155436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PRUT!$F$266:$F$267</c:f>
              <c:strCache>
                <c:ptCount val="1"/>
                <c:pt idx="0">
                  <c:v>Hg µg/l</c:v>
                </c:pt>
              </c:strCache>
            </c:strRef>
          </c:tx>
          <c:spPr>
            <a:solidFill>
              <a:srgbClr val="ED1FC1"/>
            </a:solidFill>
          </c:spPr>
          <c:invertIfNegative val="0"/>
          <c:cat>
            <c:multiLvlStrRef>
              <c:f>PRUT!$D$268:$E$298</c:f>
              <c:multiLvlStrCache>
                <c:ptCount val="31"/>
                <c:lvl>
                  <c:pt idx="0">
                    <c:v>C-S</c:v>
                  </c:pt>
                  <c:pt idx="1">
                    <c:v>B</c:v>
                  </c:pt>
                  <c:pt idx="2">
                    <c:v>S</c:v>
                  </c:pt>
                  <c:pt idx="3">
                    <c:v>L</c:v>
                  </c:pt>
                  <c:pt idx="4">
                    <c:v>Lv</c:v>
                  </c:pt>
                  <c:pt idx="5">
                    <c:v>C</c:v>
                  </c:pt>
                  <c:pt idx="6">
                    <c:v>C-P</c:v>
                  </c:pt>
                  <c:pt idx="7">
                    <c:v>G</c:v>
                  </c:pt>
                  <c:pt idx="9">
                    <c:v>Lv</c:v>
                  </c:pt>
                  <c:pt idx="10">
                    <c:v>C</c:v>
                  </c:pt>
                  <c:pt idx="11">
                    <c:v>C-P</c:v>
                  </c:pt>
                  <c:pt idx="12">
                    <c:v>G</c:v>
                  </c:pt>
                  <c:pt idx="14">
                    <c:v>C-S</c:v>
                  </c:pt>
                  <c:pt idx="15">
                    <c:v>B</c:v>
                  </c:pt>
                  <c:pt idx="16">
                    <c:v>S</c:v>
                  </c:pt>
                  <c:pt idx="17">
                    <c:v>L</c:v>
                  </c:pt>
                  <c:pt idx="18">
                    <c:v>Lv</c:v>
                  </c:pt>
                  <c:pt idx="19">
                    <c:v>C</c:v>
                  </c:pt>
                  <c:pt idx="20">
                    <c:v>C-P</c:v>
                  </c:pt>
                  <c:pt idx="21">
                    <c:v>G</c:v>
                  </c:pt>
                  <c:pt idx="23">
                    <c:v>C-S</c:v>
                  </c:pt>
                  <c:pt idx="24">
                    <c:v>B</c:v>
                  </c:pt>
                  <c:pt idx="25">
                    <c:v>S</c:v>
                  </c:pt>
                  <c:pt idx="26">
                    <c:v>L</c:v>
                  </c:pt>
                  <c:pt idx="27">
                    <c:v>Lv</c:v>
                  </c:pt>
                  <c:pt idx="28">
                    <c:v>C</c:v>
                  </c:pt>
                  <c:pt idx="29">
                    <c:v>C-P</c:v>
                  </c:pt>
                  <c:pt idx="30">
                    <c:v>G</c:v>
                  </c:pt>
                </c:lvl>
                <c:lvl>
                  <c:pt idx="0">
                    <c:v>martie</c:v>
                  </c:pt>
                  <c:pt idx="9">
                    <c:v>mai</c:v>
                  </c:pt>
                  <c:pt idx="14">
                    <c:v>iulie</c:v>
                  </c:pt>
                  <c:pt idx="23">
                    <c:v>octombrie</c:v>
                  </c:pt>
                </c:lvl>
              </c:multiLvlStrCache>
            </c:multiLvlStrRef>
          </c:cat>
          <c:val>
            <c:numRef>
              <c:f>PRUT!$F$268:$F$298</c:f>
              <c:numCache>
                <c:formatCode>0,0</c:formatCode>
                <c:ptCount val="31"/>
                <c:pt idx="0">
                  <c:v>0.6</c:v>
                </c:pt>
                <c:pt idx="1">
                  <c:v>0.6</c:v>
                </c:pt>
                <c:pt idx="2">
                  <c:v>0.6</c:v>
                </c:pt>
                <c:pt idx="3">
                  <c:v>0.4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0.4</c:v>
                </c:pt>
                <c:pt idx="9">
                  <c:v>0.5</c:v>
                </c:pt>
                <c:pt idx="10">
                  <c:v>0.7</c:v>
                </c:pt>
                <c:pt idx="11">
                  <c:v>0.6</c:v>
                </c:pt>
                <c:pt idx="12">
                  <c:v>0.6</c:v>
                </c:pt>
                <c:pt idx="14">
                  <c:v>0.5</c:v>
                </c:pt>
                <c:pt idx="15">
                  <c:v>0.7</c:v>
                </c:pt>
                <c:pt idx="16">
                  <c:v>0.8</c:v>
                </c:pt>
                <c:pt idx="17">
                  <c:v>0.7</c:v>
                </c:pt>
                <c:pt idx="18">
                  <c:v>0.6</c:v>
                </c:pt>
                <c:pt idx="19">
                  <c:v>0.7</c:v>
                </c:pt>
                <c:pt idx="20">
                  <c:v>0.7</c:v>
                </c:pt>
                <c:pt idx="21">
                  <c:v>0.7</c:v>
                </c:pt>
                <c:pt idx="23">
                  <c:v>0.5</c:v>
                </c:pt>
                <c:pt idx="24">
                  <c:v>0.6</c:v>
                </c:pt>
                <c:pt idx="25">
                  <c:v>0.6</c:v>
                </c:pt>
                <c:pt idx="26">
                  <c:v>0.5</c:v>
                </c:pt>
                <c:pt idx="27">
                  <c:v>0.5</c:v>
                </c:pt>
                <c:pt idx="28">
                  <c:v>0.6</c:v>
                </c:pt>
                <c:pt idx="29">
                  <c:v>0.7</c:v>
                </c:pt>
                <c:pt idx="30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329152"/>
        <c:axId val="35862400"/>
        <c:axId val="0"/>
      </c:bar3DChart>
      <c:catAx>
        <c:axId val="333291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35862400"/>
        <c:crosses val="autoZero"/>
        <c:auto val="1"/>
        <c:lblAlgn val="ctr"/>
        <c:lblOffset val="100"/>
        <c:noMultiLvlLbl val="0"/>
      </c:catAx>
      <c:valAx>
        <c:axId val="35862400"/>
        <c:scaling>
          <c:orientation val="minMax"/>
        </c:scaling>
        <c:delete val="0"/>
        <c:axPos val="l"/>
        <c:majorGridlines/>
        <c:numFmt formatCode="0,0" sourceLinked="1"/>
        <c:majorTickMark val="out"/>
        <c:minorTickMark val="none"/>
        <c:tickLblPos val="nextTo"/>
        <c:crossAx val="333291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Dniester!$Q$377:$Q$378</c:f>
              <c:strCache>
                <c:ptCount val="1"/>
                <c:pt idx="0">
                  <c:v>Hg µg/l</c:v>
                </c:pt>
              </c:strCache>
            </c:strRef>
          </c:tx>
          <c:invertIfNegative val="0"/>
          <c:cat>
            <c:multiLvlStrRef>
              <c:f>Dniester!$N$379:$P$389</c:f>
              <c:multiLvlStrCache>
                <c:ptCount val="11"/>
                <c:lvl>
                  <c:pt idx="0">
                    <c:v>N</c:v>
                  </c:pt>
                  <c:pt idx="1">
                    <c:v>V</c:v>
                  </c:pt>
                  <c:pt idx="2">
                    <c:v>S</c:v>
                  </c:pt>
                  <c:pt idx="3">
                    <c:v>C</c:v>
                  </c:pt>
                  <c:pt idx="4">
                    <c:v>E</c:v>
                  </c:pt>
                  <c:pt idx="5">
                    <c:v>G</c:v>
                  </c:pt>
                  <c:pt idx="6">
                    <c:v>Co</c:v>
                  </c:pt>
                  <c:pt idx="7">
                    <c:v>V-V</c:v>
                  </c:pt>
                  <c:pt idx="8">
                    <c:v>Va</c:v>
                  </c:pt>
                  <c:pt idx="9">
                    <c:v>Su</c:v>
                  </c:pt>
                  <c:pt idx="10">
                    <c:v>P</c:v>
                  </c:pt>
                </c:lvl>
                <c:lvl>
                  <c:pt idx="0">
                    <c:v>IV.2018</c:v>
                  </c:pt>
                </c:lvl>
                <c:lvl>
                  <c:pt idx="0">
                    <c:v>Nistru, apa</c:v>
                  </c:pt>
                </c:lvl>
              </c:multiLvlStrCache>
            </c:multiLvlStrRef>
          </c:cat>
          <c:val>
            <c:numRef>
              <c:f>Dniester!$Q$379:$Q$389</c:f>
              <c:numCache>
                <c:formatCode>0,00</c:formatCode>
                <c:ptCount val="11"/>
                <c:pt idx="0">
                  <c:v>0.06</c:v>
                </c:pt>
                <c:pt idx="1">
                  <c:v>0.05</c:v>
                </c:pt>
                <c:pt idx="2">
                  <c:v>0.06</c:v>
                </c:pt>
                <c:pt idx="3">
                  <c:v>7.0000000000000007E-2</c:v>
                </c:pt>
                <c:pt idx="4">
                  <c:v>0.05</c:v>
                </c:pt>
                <c:pt idx="5">
                  <c:v>0.04</c:v>
                </c:pt>
                <c:pt idx="6">
                  <c:v>0.03</c:v>
                </c:pt>
                <c:pt idx="7">
                  <c:v>0.03</c:v>
                </c:pt>
                <c:pt idx="8">
                  <c:v>0.03</c:v>
                </c:pt>
                <c:pt idx="9">
                  <c:v>0.03</c:v>
                </c:pt>
                <c:pt idx="10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5893248"/>
        <c:axId val="35894784"/>
        <c:axId val="0"/>
      </c:bar3DChart>
      <c:catAx>
        <c:axId val="35893248"/>
        <c:scaling>
          <c:orientation val="minMax"/>
        </c:scaling>
        <c:delete val="0"/>
        <c:axPos val="b"/>
        <c:majorTickMark val="out"/>
        <c:minorTickMark val="none"/>
        <c:tickLblPos val="nextTo"/>
        <c:crossAx val="35894784"/>
        <c:crosses val="autoZero"/>
        <c:auto val="1"/>
        <c:lblAlgn val="ctr"/>
        <c:lblOffset val="100"/>
        <c:noMultiLvlLbl val="0"/>
      </c:catAx>
      <c:valAx>
        <c:axId val="35894784"/>
        <c:scaling>
          <c:orientation val="minMax"/>
        </c:scaling>
        <c:delete val="0"/>
        <c:axPos val="l"/>
        <c:majorGridlines/>
        <c:numFmt formatCode="0,00" sourceLinked="1"/>
        <c:majorTickMark val="out"/>
        <c:minorTickMark val="none"/>
        <c:tickLblPos val="nextTo"/>
        <c:crossAx val="358932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Dniester!$Q$355:$Q$356</c:f>
              <c:strCache>
                <c:ptCount val="1"/>
                <c:pt idx="0">
                  <c:v>Hg µg/l</c:v>
                </c:pt>
              </c:strCache>
            </c:strRef>
          </c:tx>
          <c:invertIfNegative val="0"/>
          <c:cat>
            <c:multiLvlStrRef>
              <c:f>Dniester!$N$357:$P$367</c:f>
              <c:multiLvlStrCache>
                <c:ptCount val="11"/>
                <c:lvl>
                  <c:pt idx="0">
                    <c:v>N</c:v>
                  </c:pt>
                  <c:pt idx="1">
                    <c:v>V</c:v>
                  </c:pt>
                  <c:pt idx="2">
                    <c:v>S</c:v>
                  </c:pt>
                  <c:pt idx="3">
                    <c:v>C</c:v>
                  </c:pt>
                  <c:pt idx="4">
                    <c:v>E</c:v>
                  </c:pt>
                  <c:pt idx="5">
                    <c:v>G</c:v>
                  </c:pt>
                  <c:pt idx="6">
                    <c:v>Co</c:v>
                  </c:pt>
                  <c:pt idx="7">
                    <c:v>V-V</c:v>
                  </c:pt>
                  <c:pt idx="8">
                    <c:v>Va</c:v>
                  </c:pt>
                  <c:pt idx="9">
                    <c:v>Su</c:v>
                  </c:pt>
                  <c:pt idx="10">
                    <c:v>P</c:v>
                  </c:pt>
                </c:lvl>
                <c:lvl>
                  <c:pt idx="0">
                    <c:v>IV.2018</c:v>
                  </c:pt>
                </c:lvl>
                <c:lvl>
                  <c:pt idx="0">
                    <c:v>Nistru, suspensii</c:v>
                  </c:pt>
                </c:lvl>
              </c:multiLvlStrCache>
            </c:multiLvlStrRef>
          </c:cat>
          <c:val>
            <c:numRef>
              <c:f>Dniester!$Q$357:$Q$367</c:f>
              <c:numCache>
                <c:formatCode>0,00</c:formatCode>
                <c:ptCount val="11"/>
                <c:pt idx="0">
                  <c:v>6</c:v>
                </c:pt>
                <c:pt idx="1">
                  <c:v>5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1.2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6461952"/>
        <c:axId val="36476032"/>
        <c:axId val="0"/>
      </c:bar3DChart>
      <c:catAx>
        <c:axId val="36461952"/>
        <c:scaling>
          <c:orientation val="minMax"/>
        </c:scaling>
        <c:delete val="0"/>
        <c:axPos val="b"/>
        <c:majorTickMark val="out"/>
        <c:minorTickMark val="none"/>
        <c:tickLblPos val="nextTo"/>
        <c:crossAx val="36476032"/>
        <c:crosses val="autoZero"/>
        <c:auto val="1"/>
        <c:lblAlgn val="ctr"/>
        <c:lblOffset val="100"/>
        <c:noMultiLvlLbl val="0"/>
      </c:catAx>
      <c:valAx>
        <c:axId val="36476032"/>
        <c:scaling>
          <c:orientation val="minMax"/>
        </c:scaling>
        <c:delete val="0"/>
        <c:axPos val="l"/>
        <c:majorGridlines/>
        <c:numFmt formatCode="0,00" sourceLinked="1"/>
        <c:majorTickMark val="out"/>
        <c:minorTickMark val="none"/>
        <c:tickLblPos val="nextTo"/>
        <c:crossAx val="364619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Dniester!$Q$392:$Q$393</c:f>
              <c:strCache>
                <c:ptCount val="1"/>
                <c:pt idx="0">
                  <c:v>Suspensii mg/l</c:v>
                </c:pt>
              </c:strCache>
            </c:strRef>
          </c:tx>
          <c:invertIfNegative val="0"/>
          <c:cat>
            <c:multiLvlStrRef>
              <c:f>Dniester!$N$394:$P$404</c:f>
              <c:multiLvlStrCache>
                <c:ptCount val="11"/>
                <c:lvl>
                  <c:pt idx="0">
                    <c:v>N</c:v>
                  </c:pt>
                  <c:pt idx="1">
                    <c:v>V</c:v>
                  </c:pt>
                  <c:pt idx="2">
                    <c:v>S</c:v>
                  </c:pt>
                  <c:pt idx="3">
                    <c:v>C</c:v>
                  </c:pt>
                  <c:pt idx="4">
                    <c:v>E</c:v>
                  </c:pt>
                  <c:pt idx="5">
                    <c:v>G</c:v>
                  </c:pt>
                  <c:pt idx="6">
                    <c:v>Co</c:v>
                  </c:pt>
                  <c:pt idx="7">
                    <c:v>V-V</c:v>
                  </c:pt>
                  <c:pt idx="8">
                    <c:v>Va</c:v>
                  </c:pt>
                  <c:pt idx="9">
                    <c:v>Su</c:v>
                  </c:pt>
                  <c:pt idx="10">
                    <c:v>P</c:v>
                  </c:pt>
                </c:lvl>
                <c:lvl>
                  <c:pt idx="0">
                    <c:v>IV.2018</c:v>
                  </c:pt>
                </c:lvl>
                <c:lvl>
                  <c:pt idx="0">
                    <c:v>Nistru, </c:v>
                  </c:pt>
                </c:lvl>
              </c:multiLvlStrCache>
            </c:multiLvlStrRef>
          </c:cat>
          <c:val>
            <c:numRef>
              <c:f>Dniester!$Q$394:$Q$404</c:f>
              <c:numCache>
                <c:formatCode>0,00</c:formatCode>
                <c:ptCount val="11"/>
                <c:pt idx="0">
                  <c:v>1</c:v>
                </c:pt>
                <c:pt idx="1">
                  <c:v>1.8</c:v>
                </c:pt>
                <c:pt idx="2">
                  <c:v>8.8000000000000007</c:v>
                </c:pt>
                <c:pt idx="3">
                  <c:v>1.8</c:v>
                </c:pt>
                <c:pt idx="4">
                  <c:v>2.8</c:v>
                </c:pt>
                <c:pt idx="5">
                  <c:v>4</c:v>
                </c:pt>
                <c:pt idx="6">
                  <c:v>1.2</c:v>
                </c:pt>
                <c:pt idx="7">
                  <c:v>3.6</c:v>
                </c:pt>
                <c:pt idx="8">
                  <c:v>4.4000000000000004</c:v>
                </c:pt>
                <c:pt idx="9">
                  <c:v>6</c:v>
                </c:pt>
                <c:pt idx="10">
                  <c:v>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36502528"/>
        <c:axId val="35148544"/>
        <c:axId val="0"/>
      </c:bar3DChart>
      <c:catAx>
        <c:axId val="36502528"/>
        <c:scaling>
          <c:orientation val="minMax"/>
        </c:scaling>
        <c:delete val="0"/>
        <c:axPos val="b"/>
        <c:majorTickMark val="out"/>
        <c:minorTickMark val="none"/>
        <c:tickLblPos val="nextTo"/>
        <c:crossAx val="35148544"/>
        <c:crosses val="autoZero"/>
        <c:auto val="1"/>
        <c:lblAlgn val="ctr"/>
        <c:lblOffset val="100"/>
        <c:noMultiLvlLbl val="0"/>
      </c:catAx>
      <c:valAx>
        <c:axId val="35148544"/>
        <c:scaling>
          <c:orientation val="minMax"/>
        </c:scaling>
        <c:delete val="0"/>
        <c:axPos val="l"/>
        <c:majorGridlines/>
        <c:numFmt formatCode="0,00" sourceLinked="1"/>
        <c:majorTickMark val="out"/>
        <c:minorTickMark val="none"/>
        <c:tickLblPos val="nextTo"/>
        <c:crossAx val="365025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201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752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735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5AEEE-2717-44AB-8E20-CC90D5D33EA3}" type="datetime8">
              <a:rPr lang="en-US" smtClean="0"/>
              <a:t>8/11/2018 1:50 PM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The 6th International Conference Ecological &amp; Environmental Chemistry-2017,2-3 March, 2007, Chisinau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C4063-EDB5-42B8-94D5-8256DF439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768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392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34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53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072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248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920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611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172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20213-7863-4D90-A834-C98775DAB771}" type="datetimeFigureOut">
              <a:rPr lang="ru-RU" smtClean="0"/>
              <a:t>11.08.2018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71217-20F6-4C92-864A-20C73565E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740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Excel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CC5C"/>
                </a:solidFill>
              </a:rPr>
              <a:t>Исследование ртути в Молдове</a:t>
            </a:r>
            <a:endParaRPr lang="ru-RU" b="1" dirty="0">
              <a:solidFill>
                <a:srgbClr val="00CC5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284984"/>
            <a:ext cx="8496944" cy="220709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0000CC"/>
                </a:solidFill>
              </a:rPr>
              <a:t>Член корр. АН Молдовы, проф. </a:t>
            </a:r>
            <a:endParaRPr lang="ro-RO" dirty="0" smtClean="0">
              <a:solidFill>
                <a:srgbClr val="0000CC"/>
              </a:solidFill>
            </a:endParaRPr>
          </a:p>
          <a:p>
            <a:r>
              <a:rPr lang="ro-RO" dirty="0" smtClean="0">
                <a:solidFill>
                  <a:srgbClr val="0000CC"/>
                </a:solidFill>
              </a:rPr>
              <a:t>ELENA ZUBCOV</a:t>
            </a:r>
          </a:p>
          <a:p>
            <a:r>
              <a:rPr lang="ru-RU" dirty="0" smtClean="0">
                <a:solidFill>
                  <a:srgbClr val="0000CC"/>
                </a:solidFill>
              </a:rPr>
              <a:t>Президент Ассоциации </a:t>
            </a:r>
            <a:r>
              <a:rPr lang="ru-RU" dirty="0" err="1" smtClean="0">
                <a:solidFill>
                  <a:srgbClr val="0000CC"/>
                </a:solidFill>
              </a:rPr>
              <a:t>Экотоксикологов</a:t>
            </a:r>
            <a:r>
              <a:rPr lang="ru-RU" dirty="0" smtClean="0">
                <a:solidFill>
                  <a:srgbClr val="0000CC"/>
                </a:solidFill>
              </a:rPr>
              <a:t> РМ «ЕСОТОХ»,</a:t>
            </a:r>
          </a:p>
          <a:p>
            <a:r>
              <a:rPr lang="ru-RU" dirty="0" smtClean="0">
                <a:solidFill>
                  <a:srgbClr val="0000CC"/>
                </a:solidFill>
              </a:rPr>
              <a:t>зав. лабораторией Гидробиологии и </a:t>
            </a:r>
            <a:r>
              <a:rPr lang="ru-RU" dirty="0" err="1" smtClean="0">
                <a:solidFill>
                  <a:srgbClr val="0000CC"/>
                </a:solidFill>
              </a:rPr>
              <a:t>Экотоксикологии</a:t>
            </a:r>
            <a:endParaRPr lang="ru-RU" dirty="0" smtClean="0">
              <a:solidFill>
                <a:srgbClr val="0000CC"/>
              </a:solidFill>
            </a:endParaRPr>
          </a:p>
          <a:p>
            <a:r>
              <a:rPr lang="ru-RU" b="1" dirty="0">
                <a:solidFill>
                  <a:srgbClr val="0000CC"/>
                </a:solidFill>
              </a:rPr>
              <a:t> </a:t>
            </a:r>
            <a:r>
              <a:rPr lang="ru-RU" sz="2300" b="1" dirty="0" smtClean="0">
                <a:solidFill>
                  <a:srgbClr val="00CC5C"/>
                </a:solidFill>
              </a:rPr>
              <a:t>Кыргызстан, август 2018</a:t>
            </a:r>
            <a:endParaRPr lang="ro-RO" sz="2300" b="1" dirty="0">
              <a:solidFill>
                <a:srgbClr val="00CC5C"/>
              </a:solidFill>
            </a:endParaRPr>
          </a:p>
          <a:p>
            <a:endParaRPr lang="ro-RO" sz="1400" dirty="0" smtClean="0">
              <a:solidFill>
                <a:srgbClr val="0000CC"/>
              </a:solidFill>
            </a:endParaRPr>
          </a:p>
          <a:p>
            <a:endParaRPr lang="ro-RO" dirty="0">
              <a:solidFill>
                <a:srgbClr val="0000CC"/>
              </a:solidFill>
            </a:endParaRPr>
          </a:p>
          <a:p>
            <a:endParaRPr lang="ru-RU" sz="16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42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CC00CC"/>
                </a:solidFill>
              </a:rPr>
              <a:t>Спасибо за внимание!</a:t>
            </a:r>
            <a:br>
              <a:rPr lang="ru-RU" sz="2400" b="1" dirty="0">
                <a:solidFill>
                  <a:srgbClr val="CC00CC"/>
                </a:solidFill>
              </a:rPr>
            </a:br>
            <a:r>
              <a:rPr lang="ru-RU" sz="2000" dirty="0">
                <a:solidFill>
                  <a:srgbClr val="000099"/>
                </a:solidFill>
              </a:rPr>
              <a:t>Лаборатория гидробиологии и </a:t>
            </a:r>
            <a:r>
              <a:rPr lang="ru-RU" sz="2000" dirty="0" err="1">
                <a:solidFill>
                  <a:srgbClr val="000099"/>
                </a:solidFill>
              </a:rPr>
              <a:t>экотоксикологии</a:t>
            </a:r>
            <a:r>
              <a:rPr lang="ru-RU" sz="2000" dirty="0">
                <a:solidFill>
                  <a:srgbClr val="000099"/>
                </a:solidFill>
              </a:rPr>
              <a:t> Института </a:t>
            </a:r>
            <a:r>
              <a:rPr lang="ru-RU" sz="2000" dirty="0" smtClean="0">
                <a:solidFill>
                  <a:srgbClr val="000099"/>
                </a:solidFill>
              </a:rPr>
              <a:t>зоологии, Молдова</a:t>
            </a:r>
            <a:endParaRPr lang="ru-RU" sz="2000" dirty="0">
              <a:solidFill>
                <a:srgbClr val="000099"/>
              </a:solidFill>
            </a:endParaRPr>
          </a:p>
        </p:txBody>
      </p:sp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371600"/>
            <a:ext cx="21336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63663"/>
            <a:ext cx="213360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62075"/>
            <a:ext cx="2133600" cy="185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362075"/>
            <a:ext cx="2133600" cy="185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29000"/>
            <a:ext cx="4191000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2133600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60" name="Picture 1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81800" y="3355975"/>
            <a:ext cx="2362200" cy="1847850"/>
          </a:xfrm>
          <a:noFill/>
          <a:ln/>
        </p:spPr>
      </p:pic>
      <p:pic>
        <p:nvPicPr>
          <p:cNvPr id="57361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181600"/>
            <a:ext cx="920750" cy="134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62" name="Picture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562600"/>
            <a:ext cx="1295400" cy="97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63" name="Picture 1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486400"/>
            <a:ext cx="1447800" cy="116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64" name="Picture 2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5181600"/>
            <a:ext cx="1981200" cy="148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65" name="Picture 2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257800"/>
            <a:ext cx="1600200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66" name="Picture 2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562600"/>
            <a:ext cx="1219200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55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Hg</a:t>
            </a:r>
            <a:r>
              <a:rPr lang="ro-RO" sz="2400" b="1" dirty="0" smtClean="0">
                <a:solidFill>
                  <a:srgbClr val="FF0000"/>
                </a:solidFill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</a:rPr>
              <a:t>ртуть это типичный метал - </a:t>
            </a:r>
            <a:r>
              <a:rPr lang="ru-RU" sz="2400" b="1" dirty="0" err="1" smtClean="0">
                <a:solidFill>
                  <a:srgbClr val="FF0000"/>
                </a:solidFill>
              </a:rPr>
              <a:t>экотоксикант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122883" name="Объект 2"/>
          <p:cNvSpPr>
            <a:spLocks noGrp="1"/>
          </p:cNvSpPr>
          <p:nvPr>
            <p:ph idx="1"/>
          </p:nvPr>
        </p:nvSpPr>
        <p:spPr>
          <a:xfrm>
            <a:off x="395288" y="908050"/>
            <a:ext cx="8497887" cy="5218113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0000CC"/>
                </a:solidFill>
              </a:rPr>
              <a:t>Ртуть это метал существующий практически во всех формах миграции ( твердом, жидком газообразном) и компонентах среды обитания ( вода, воздух, почвы, продукты питания).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o-MO" sz="2000" dirty="0" smtClean="0">
                <a:solidFill>
                  <a:srgbClr val="0000CC"/>
                </a:solidFill>
              </a:rPr>
              <a:t> </a:t>
            </a:r>
            <a:r>
              <a:rPr lang="ru-RU" sz="2000" dirty="0" smtClean="0">
                <a:solidFill>
                  <a:srgbClr val="0000CC"/>
                </a:solidFill>
              </a:rPr>
              <a:t>Источниками этого </a:t>
            </a:r>
            <a:r>
              <a:rPr lang="ru-RU" sz="2000" dirty="0" err="1" smtClean="0">
                <a:solidFill>
                  <a:srgbClr val="0000CC"/>
                </a:solidFill>
              </a:rPr>
              <a:t>экотоксиканта</a:t>
            </a:r>
            <a:r>
              <a:rPr lang="ru-RU" sz="2000" dirty="0" smtClean="0">
                <a:solidFill>
                  <a:srgbClr val="0000CC"/>
                </a:solidFill>
              </a:rPr>
              <a:t> могут быть как природные условия (зоны с повышенным содержанием ртути в породах, почвах) так и выбросы в окружающую среду в результате  нашей </a:t>
            </a:r>
            <a:r>
              <a:rPr lang="ru-RU" sz="2000" b="1" i="1" dirty="0" smtClean="0">
                <a:solidFill>
                  <a:srgbClr val="FF0000"/>
                </a:solidFill>
              </a:rPr>
              <a:t>деятельности</a:t>
            </a:r>
            <a:r>
              <a:rPr lang="ro-MO" sz="2000" b="1" i="1" dirty="0" smtClean="0">
                <a:solidFill>
                  <a:srgbClr val="1802BE"/>
                </a:solidFill>
              </a:rPr>
              <a:t>.</a:t>
            </a:r>
          </a:p>
          <a:p>
            <a:pPr marL="0" indent="0" algn="just">
              <a:buFontTx/>
              <a:buNone/>
            </a:pPr>
            <a:r>
              <a:rPr lang="ru-RU" sz="2000" dirty="0" smtClean="0">
                <a:solidFill>
                  <a:srgbClr val="0000CC"/>
                </a:solidFill>
              </a:rPr>
              <a:t>Среди неорганических соединений хлорид ртути </a:t>
            </a:r>
            <a:r>
              <a:rPr lang="ro-MO" sz="2000" b="1" i="1" dirty="0" smtClean="0">
                <a:solidFill>
                  <a:srgbClr val="FF0000"/>
                </a:solidFill>
              </a:rPr>
              <a:t>HgCl</a:t>
            </a:r>
            <a:r>
              <a:rPr lang="ro-MO" sz="1400" b="1" i="1" dirty="0" smtClean="0">
                <a:solidFill>
                  <a:srgbClr val="FF0000"/>
                </a:solidFill>
              </a:rPr>
              <a:t>2</a:t>
            </a:r>
            <a:r>
              <a:rPr lang="ro-MO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0000CC"/>
                </a:solidFill>
              </a:rPr>
              <a:t>находится в ряду </a:t>
            </a:r>
            <a:r>
              <a:rPr lang="ru-RU" sz="2000" i="1" dirty="0" err="1" smtClean="0">
                <a:solidFill>
                  <a:srgbClr val="FF0000"/>
                </a:solidFill>
              </a:rPr>
              <a:t>приоритеных</a:t>
            </a:r>
            <a:r>
              <a:rPr lang="ru-RU" sz="2000" dirty="0" smtClean="0">
                <a:solidFill>
                  <a:srgbClr val="FF0000"/>
                </a:solidFill>
              </a:rPr>
              <a:t> веществ высокой токсичности</a:t>
            </a:r>
            <a:r>
              <a:rPr lang="ro-MO" sz="2000" dirty="0" smtClean="0">
                <a:solidFill>
                  <a:srgbClr val="1802BE"/>
                </a:solidFill>
              </a:rPr>
              <a:t>.</a:t>
            </a:r>
            <a:r>
              <a:rPr lang="en-US" sz="2000" dirty="0" smtClean="0">
                <a:solidFill>
                  <a:srgbClr val="1802BE"/>
                </a:solidFill>
              </a:rPr>
              <a:t> </a:t>
            </a:r>
            <a:r>
              <a:rPr lang="ru-RU" sz="2000" dirty="0" smtClean="0">
                <a:solidFill>
                  <a:srgbClr val="1802BE"/>
                </a:solidFill>
              </a:rPr>
              <a:t>Но особой токсичностью обладают органические соединения в особенности такие </a:t>
            </a:r>
            <a:r>
              <a:rPr lang="ro-MO" sz="2000" dirty="0" smtClean="0">
                <a:solidFill>
                  <a:srgbClr val="1802BE"/>
                </a:solidFill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</a:rPr>
              <a:t>как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метилртуть</a:t>
            </a:r>
            <a:r>
              <a:rPr lang="ru-RU" sz="2000" b="1" i="1" dirty="0" smtClean="0">
                <a:solidFill>
                  <a:srgbClr val="FF0000"/>
                </a:solidFill>
              </a:rPr>
              <a:t> и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диметилртуть</a:t>
            </a:r>
            <a:r>
              <a:rPr lang="ro-MO" sz="2000" dirty="0" smtClean="0">
                <a:solidFill>
                  <a:srgbClr val="1802BE"/>
                </a:solidFill>
              </a:rPr>
              <a:t>. </a:t>
            </a:r>
            <a:r>
              <a:rPr lang="ru-RU" sz="2000" dirty="0" smtClean="0">
                <a:solidFill>
                  <a:srgbClr val="1802BE"/>
                </a:solidFill>
              </a:rPr>
              <a:t>Соединения </a:t>
            </a:r>
            <a:r>
              <a:rPr lang="ru-RU" sz="2000" dirty="0" err="1" smtClean="0">
                <a:solidFill>
                  <a:srgbClr val="1802BE"/>
                </a:solidFill>
              </a:rPr>
              <a:t>метилртути</a:t>
            </a:r>
            <a:r>
              <a:rPr lang="ru-RU" sz="2000" dirty="0" smtClean="0">
                <a:solidFill>
                  <a:srgbClr val="1802BE"/>
                </a:solidFill>
              </a:rPr>
              <a:t> провоцируют хромосомные  </a:t>
            </a:r>
            <a:r>
              <a:rPr lang="ru-RU" sz="2000" dirty="0" err="1" smtClean="0">
                <a:solidFill>
                  <a:srgbClr val="1802BE"/>
                </a:solidFill>
              </a:rPr>
              <a:t>аберации</a:t>
            </a:r>
            <a:r>
              <a:rPr lang="ro-MO" sz="2000" dirty="0" smtClean="0">
                <a:solidFill>
                  <a:srgbClr val="1802BE"/>
                </a:solidFill>
              </a:rPr>
              <a:t>, </a:t>
            </a:r>
            <a:r>
              <a:rPr lang="ru-RU" sz="2000" dirty="0" smtClean="0">
                <a:solidFill>
                  <a:srgbClr val="1802BE"/>
                </a:solidFill>
              </a:rPr>
              <a:t>они легко проходят даже через плацентарный барьер  матери в развивающийся плод</a:t>
            </a:r>
            <a:r>
              <a:rPr lang="ro-MO" sz="2000" dirty="0" smtClean="0">
                <a:solidFill>
                  <a:srgbClr val="1802BE"/>
                </a:solidFill>
              </a:rPr>
              <a:t>,</a:t>
            </a:r>
            <a:r>
              <a:rPr lang="ru-RU" sz="2000" dirty="0" smtClean="0">
                <a:solidFill>
                  <a:srgbClr val="1802BE"/>
                </a:solidFill>
              </a:rPr>
              <a:t> поражая клетки головного мозга, с последующими серьезными заболеваниями </a:t>
            </a:r>
            <a:r>
              <a:rPr lang="ro-MO" sz="2000" dirty="0" smtClean="0">
                <a:solidFill>
                  <a:srgbClr val="FF0000"/>
                </a:solidFill>
              </a:rPr>
              <a:t>(</a:t>
            </a:r>
            <a:r>
              <a:rPr lang="ru-RU" sz="2000" i="1" dirty="0" smtClean="0">
                <a:solidFill>
                  <a:srgbClr val="FF0000"/>
                </a:solidFill>
              </a:rPr>
              <a:t>потеря зрения, </a:t>
            </a:r>
            <a:r>
              <a:rPr lang="ru-RU" sz="2000" i="1" dirty="0" err="1" smtClean="0">
                <a:solidFill>
                  <a:srgbClr val="FF0000"/>
                </a:solidFill>
              </a:rPr>
              <a:t>дискоординация</a:t>
            </a:r>
            <a:r>
              <a:rPr lang="ru-RU" sz="2000" i="1" dirty="0" smtClean="0">
                <a:solidFill>
                  <a:srgbClr val="FF0000"/>
                </a:solidFill>
              </a:rPr>
              <a:t> нервной система, </a:t>
            </a:r>
            <a:r>
              <a:rPr lang="ru-RU" sz="2000" i="1" dirty="0">
                <a:solidFill>
                  <a:srgbClr val="FF0000"/>
                </a:solidFill>
              </a:rPr>
              <a:t>психические отклонения, смерть</a:t>
            </a:r>
            <a:r>
              <a:rPr lang="ro-MO" sz="2000" dirty="0" smtClean="0">
                <a:solidFill>
                  <a:srgbClr val="FF0000"/>
                </a:solidFill>
              </a:rPr>
              <a:t>).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 algn="just">
              <a:buFontTx/>
              <a:buNone/>
            </a:pPr>
            <a:r>
              <a:rPr lang="ru-RU" sz="2000" dirty="0" smtClean="0">
                <a:solidFill>
                  <a:srgbClr val="1802BE"/>
                </a:solidFill>
              </a:rPr>
              <a:t>Несмотря на высокую токсичность, ртуть довольно широко используется в химической индустрии, в производстве красок, бумаги, пестицидов, в фармацевтике</a:t>
            </a:r>
            <a:r>
              <a:rPr lang="ru-RU" sz="2000" dirty="0">
                <a:solidFill>
                  <a:srgbClr val="1802BE"/>
                </a:solidFill>
              </a:rPr>
              <a:t>, </a:t>
            </a:r>
            <a:r>
              <a:rPr lang="ru-RU" sz="2000" dirty="0" smtClean="0">
                <a:solidFill>
                  <a:srgbClr val="1802BE"/>
                </a:solidFill>
              </a:rPr>
              <a:t>стоматологии, компьютерной индустрии, для дезинфекции). </a:t>
            </a:r>
          </a:p>
          <a:p>
            <a:pPr marL="0" indent="0" algn="just">
              <a:buFontTx/>
              <a:buNone/>
            </a:pPr>
            <a:r>
              <a:rPr lang="ru-RU" sz="2000" i="1" dirty="0" smtClean="0">
                <a:solidFill>
                  <a:srgbClr val="FF0000"/>
                </a:solidFill>
              </a:rPr>
              <a:t>К примеру </a:t>
            </a:r>
            <a:r>
              <a:rPr lang="ru-RU" sz="2000" dirty="0" smtClean="0">
                <a:solidFill>
                  <a:srgbClr val="1802BE"/>
                </a:solidFill>
              </a:rPr>
              <a:t>при </a:t>
            </a:r>
            <a:r>
              <a:rPr lang="ru-RU" sz="2000" dirty="0">
                <a:solidFill>
                  <a:srgbClr val="1802BE"/>
                </a:solidFill>
              </a:rPr>
              <a:t>производстве 1 тонны каустической </a:t>
            </a:r>
            <a:r>
              <a:rPr lang="ru-RU" sz="2000" dirty="0" smtClean="0">
                <a:solidFill>
                  <a:srgbClr val="1802BE"/>
                </a:solidFill>
              </a:rPr>
              <a:t>соды выбрасывается 200 грамм ртути</a:t>
            </a:r>
            <a:r>
              <a:rPr lang="ro-MO" sz="2000" dirty="0" smtClean="0">
                <a:solidFill>
                  <a:srgbClr val="1802BE"/>
                </a:solidFill>
              </a:rPr>
              <a:t>.  </a:t>
            </a:r>
          </a:p>
          <a:p>
            <a:pPr marL="0" indent="0" algn="just">
              <a:buFontTx/>
              <a:buNone/>
            </a:pPr>
            <a:r>
              <a:rPr lang="ru-RU" sz="2000" dirty="0" smtClean="0">
                <a:solidFill>
                  <a:srgbClr val="1802BE"/>
                </a:solidFill>
              </a:rPr>
              <a:t>Другой источник ртути –  это сжигание </a:t>
            </a:r>
            <a:r>
              <a:rPr lang="ru-RU" sz="1900" dirty="0" smtClean="0">
                <a:solidFill>
                  <a:srgbClr val="0000CC"/>
                </a:solidFill>
              </a:rPr>
              <a:t>ископаемых </a:t>
            </a:r>
            <a:r>
              <a:rPr lang="ru-RU" sz="1900" dirty="0">
                <a:solidFill>
                  <a:srgbClr val="0000CC"/>
                </a:solidFill>
              </a:rPr>
              <a:t>видов </a:t>
            </a:r>
            <a:r>
              <a:rPr lang="ru-RU" sz="2000" dirty="0" smtClean="0">
                <a:solidFill>
                  <a:srgbClr val="1802BE"/>
                </a:solidFill>
              </a:rPr>
              <a:t>топлива</a:t>
            </a:r>
            <a:r>
              <a:rPr lang="ro-MO" sz="2000" dirty="0" smtClean="0">
                <a:solidFill>
                  <a:srgbClr val="1802BE"/>
                </a:solidFill>
              </a:rPr>
              <a:t>.</a:t>
            </a:r>
            <a:r>
              <a:rPr lang="en-US" sz="2000" dirty="0" smtClean="0">
                <a:solidFill>
                  <a:srgbClr val="1802BE"/>
                </a:solidFill>
              </a:rPr>
              <a:t> </a:t>
            </a:r>
            <a:endParaRPr lang="ro-RO" sz="2000" dirty="0" smtClean="0">
              <a:solidFill>
                <a:srgbClr val="1802BE"/>
              </a:solidFill>
            </a:endParaRPr>
          </a:p>
          <a:p>
            <a:pPr marL="0" indent="0" algn="just">
              <a:buFontTx/>
              <a:buNone/>
            </a:pPr>
            <a:r>
              <a:rPr lang="ru-RU" sz="2000" dirty="0" smtClean="0">
                <a:solidFill>
                  <a:srgbClr val="1802BE"/>
                </a:solidFill>
              </a:rPr>
              <a:t>Ежегодно в результате сжигания в атмосферу  попадает  до </a:t>
            </a:r>
            <a:r>
              <a:rPr lang="ro-MO" sz="2000" b="1" dirty="0" smtClean="0">
                <a:solidFill>
                  <a:srgbClr val="FF0000"/>
                </a:solidFill>
              </a:rPr>
              <a:t>5000 </a:t>
            </a:r>
            <a:r>
              <a:rPr lang="ru-RU" sz="2000" b="1" dirty="0" smtClean="0">
                <a:solidFill>
                  <a:srgbClr val="FF0000"/>
                </a:solidFill>
              </a:rPr>
              <a:t>тонн ртути</a:t>
            </a:r>
            <a:r>
              <a:rPr lang="ro-MO" sz="2000" b="1" dirty="0" smtClean="0">
                <a:solidFill>
                  <a:srgbClr val="FF0000"/>
                </a:solidFill>
              </a:rPr>
              <a:t>.</a:t>
            </a:r>
            <a:endParaRPr lang="ru-RU" sz="2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37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1066130"/>
          </a:xfrm>
        </p:spPr>
        <p:txBody>
          <a:bodyPr>
            <a:noAutofit/>
          </a:bodyPr>
          <a:lstStyle/>
          <a:p>
            <a:r>
              <a:rPr lang="ro-RO" sz="3200" b="1" dirty="0" smtClean="0">
                <a:solidFill>
                  <a:srgbClr val="0000CC"/>
                </a:solidFill>
              </a:rPr>
              <a:t>Hg – </a:t>
            </a:r>
            <a:r>
              <a:rPr lang="ru-RU" sz="3200" b="1" dirty="0" smtClean="0">
                <a:solidFill>
                  <a:srgbClr val="0000CC"/>
                </a:solidFill>
              </a:rPr>
              <a:t>в мышцах рыб из Кучурганского водоема-охладителя Молдавской ГРЭС </a:t>
            </a: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( совместные исследования с </a:t>
            </a:r>
            <a:r>
              <a:rPr lang="en-US" sz="3200" b="1" i="1" dirty="0" smtClean="0">
                <a:solidFill>
                  <a:srgbClr val="FF0000"/>
                </a:solidFill>
              </a:rPr>
              <a:t>IPEN)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79465"/>
              </p:ext>
            </p:extLst>
          </p:nvPr>
        </p:nvGraphicFramePr>
        <p:xfrm>
          <a:off x="1547664" y="1772814"/>
          <a:ext cx="5688631" cy="43962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5460"/>
                <a:gridCol w="2063382"/>
                <a:gridCol w="1819789"/>
              </a:tblGrid>
              <a:tr h="6058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o-RO" sz="2000" dirty="0" smtClean="0">
                        <a:solidFill>
                          <a:srgbClr val="0000CC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Длина рыб</a:t>
                      </a:r>
                      <a:r>
                        <a:rPr lang="ro-RO" sz="2000" dirty="0" smtClean="0">
                          <a:solidFill>
                            <a:srgbClr val="0000CC"/>
                          </a:solidFill>
                          <a:effectLst/>
                        </a:rPr>
                        <a:t>,</a:t>
                      </a: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мм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solidFill>
                            <a:srgbClr val="0000CC"/>
                          </a:solidFill>
                          <a:effectLst/>
                        </a:rPr>
                        <a:t>Маса</a:t>
                      </a: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 тела</a:t>
                      </a:r>
                      <a:r>
                        <a:rPr lang="ro-RO" sz="2000" dirty="0" smtClean="0">
                          <a:solidFill>
                            <a:srgbClr val="0000CC"/>
                          </a:solidFill>
                          <a:effectLst/>
                        </a:rPr>
                        <a:t>,</a:t>
                      </a: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 грамм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solidFill>
                            <a:srgbClr val="0000CC"/>
                          </a:solidFill>
                          <a:effectLst/>
                        </a:rPr>
                        <a:t>Hg</a:t>
                      </a:r>
                      <a:r>
                        <a:rPr lang="ro-RO" sz="2000" dirty="0" smtClean="0">
                          <a:solidFill>
                            <a:srgbClr val="0000CC"/>
                          </a:solidFill>
                          <a:effectLst/>
                        </a:rPr>
                        <a:t>, </a:t>
                      </a: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ru-RU" sz="2000" dirty="0" err="1">
                          <a:solidFill>
                            <a:srgbClr val="0000CC"/>
                          </a:solidFill>
                          <a:effectLst/>
                        </a:rPr>
                        <a:t>ppm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</a:tr>
              <a:tr h="34423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 err="1">
                          <a:solidFill>
                            <a:srgbClr val="0000CC"/>
                          </a:solidFill>
                          <a:effectLst/>
                        </a:rPr>
                        <a:t>Perca</a:t>
                      </a:r>
                      <a:r>
                        <a:rPr lang="en-US" sz="2000" i="1" dirty="0">
                          <a:solidFill>
                            <a:srgbClr val="0000CC"/>
                          </a:solidFill>
                          <a:effectLst/>
                        </a:rPr>
                        <a:t>  </a:t>
                      </a:r>
                      <a:r>
                        <a:rPr lang="ru-RU" sz="2000" i="1" dirty="0" err="1">
                          <a:solidFill>
                            <a:srgbClr val="0000CC"/>
                          </a:solidFill>
                          <a:effectLst/>
                        </a:rPr>
                        <a:t>fluviatilis</a:t>
                      </a:r>
                      <a:endParaRPr lang="ru-RU" sz="2000" i="1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423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CC"/>
                          </a:solidFill>
                          <a:effectLst/>
                        </a:rPr>
                        <a:t>219,5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CC"/>
                          </a:solidFill>
                          <a:effectLst/>
                        </a:rPr>
                        <a:t>150,2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0,20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</a:tr>
              <a:tr h="34423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261</a:t>
                      </a:r>
                      <a:r>
                        <a:rPr lang="en-US" sz="2000" dirty="0" smtClean="0">
                          <a:solidFill>
                            <a:srgbClr val="0000CC"/>
                          </a:solidFill>
                          <a:effectLst/>
                        </a:rPr>
                        <a:t>,0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CC"/>
                          </a:solidFill>
                          <a:effectLst/>
                        </a:rPr>
                        <a:t>193,6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0,16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</a:tr>
              <a:tr h="34423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175</a:t>
                      </a:r>
                      <a:r>
                        <a:rPr lang="en-US" sz="2000" dirty="0" smtClean="0">
                          <a:solidFill>
                            <a:srgbClr val="0000CC"/>
                          </a:solidFill>
                          <a:effectLst/>
                        </a:rPr>
                        <a:t>,0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CC"/>
                          </a:solidFill>
                          <a:effectLst/>
                        </a:rPr>
                        <a:t>68,2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0,14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</a:tr>
              <a:tr h="34423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CC"/>
                          </a:solidFill>
                          <a:effectLst/>
                        </a:rPr>
                        <a:t>177,5</a:t>
                      </a:r>
                      <a:endParaRPr lang="ru-RU" sz="20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CC"/>
                          </a:solidFill>
                          <a:effectLst/>
                        </a:rPr>
                        <a:t>67,2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0,14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</a:tr>
              <a:tr h="34423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CC"/>
                          </a:solidFill>
                          <a:effectLst/>
                        </a:rPr>
                        <a:t>262,5</a:t>
                      </a:r>
                      <a:endParaRPr lang="ru-RU" sz="20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CC"/>
                          </a:solidFill>
                          <a:effectLst/>
                        </a:rPr>
                        <a:t>224,8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0,11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</a:tr>
              <a:tr h="34423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250</a:t>
                      </a:r>
                      <a:r>
                        <a:rPr lang="en-US" sz="2000" dirty="0" smtClean="0">
                          <a:solidFill>
                            <a:srgbClr val="0000CC"/>
                          </a:solidFill>
                          <a:effectLst/>
                        </a:rPr>
                        <a:t>,0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202</a:t>
                      </a:r>
                      <a:r>
                        <a:rPr lang="en-US" sz="2000" dirty="0" smtClean="0">
                          <a:solidFill>
                            <a:srgbClr val="0000CC"/>
                          </a:solidFill>
                          <a:effectLst/>
                        </a:rPr>
                        <a:t>,0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0,11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</a:tr>
              <a:tr h="34423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186</a:t>
                      </a:r>
                      <a:r>
                        <a:rPr lang="en-US" sz="2000" dirty="0" smtClean="0">
                          <a:solidFill>
                            <a:srgbClr val="0000CC"/>
                          </a:solidFill>
                          <a:effectLst/>
                        </a:rPr>
                        <a:t>,0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CC"/>
                          </a:solidFill>
                          <a:effectLst/>
                        </a:rPr>
                        <a:t>75,7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0,08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</a:tr>
              <a:tr h="34423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CC"/>
                          </a:solidFill>
                          <a:effectLst/>
                        </a:rPr>
                        <a:t>219,5</a:t>
                      </a:r>
                      <a:endParaRPr lang="ru-RU" sz="20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CC"/>
                          </a:solidFill>
                          <a:effectLst/>
                        </a:rPr>
                        <a:t>127,9</a:t>
                      </a:r>
                      <a:endParaRPr lang="ru-RU" sz="20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0,07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</a:tr>
              <a:tr h="34423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225</a:t>
                      </a:r>
                      <a:r>
                        <a:rPr lang="en-US" sz="2000" dirty="0" smtClean="0">
                          <a:solidFill>
                            <a:srgbClr val="0000CC"/>
                          </a:solidFill>
                          <a:effectLst/>
                        </a:rPr>
                        <a:t>,0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CC"/>
                          </a:solidFill>
                          <a:effectLst/>
                        </a:rPr>
                        <a:t>132,6</a:t>
                      </a:r>
                      <a:endParaRPr lang="ru-RU" sz="20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0,07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</a:tr>
              <a:tr h="34423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CC"/>
                          </a:solidFill>
                          <a:effectLst/>
                        </a:rPr>
                        <a:t>231</a:t>
                      </a:r>
                      <a:r>
                        <a:rPr lang="en-US" sz="2000" dirty="0" smtClean="0">
                          <a:solidFill>
                            <a:srgbClr val="0000CC"/>
                          </a:solidFill>
                          <a:effectLst/>
                        </a:rPr>
                        <a:t>,0</a:t>
                      </a:r>
                      <a:endParaRPr lang="ru-RU" sz="20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CC"/>
                          </a:solidFill>
                          <a:effectLst/>
                        </a:rPr>
                        <a:t>137,6</a:t>
                      </a:r>
                      <a:endParaRPr lang="ru-RU" sz="20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0,04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215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>
                <a:solidFill>
                  <a:srgbClr val="0000CC"/>
                </a:solidFill>
              </a:rPr>
              <a:t>Hg </a:t>
            </a:r>
            <a:r>
              <a:rPr lang="ru-RU" b="1" dirty="0" smtClean="0">
                <a:solidFill>
                  <a:srgbClr val="0000CC"/>
                </a:solidFill>
              </a:rPr>
              <a:t>в волосах людей из зоны Молдавской ГРЭС</a:t>
            </a:r>
            <a:br>
              <a:rPr lang="ru-RU" b="1" dirty="0" smtClean="0">
                <a:solidFill>
                  <a:srgbClr val="0000CC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( </a:t>
            </a:r>
            <a:r>
              <a:rPr lang="ru-RU" b="1" i="1" dirty="0">
                <a:solidFill>
                  <a:srgbClr val="FF0000"/>
                </a:solidFill>
              </a:rPr>
              <a:t>совместные исследования с </a:t>
            </a:r>
            <a:r>
              <a:rPr lang="en-US" b="1" i="1" dirty="0">
                <a:solidFill>
                  <a:srgbClr val="FF0000"/>
                </a:solidFill>
              </a:rPr>
              <a:t>IPEN)</a:t>
            </a:r>
            <a:endParaRPr lang="ru-RU" dirty="0">
              <a:solidFill>
                <a:srgbClr val="0000CC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417359"/>
              </p:ext>
            </p:extLst>
          </p:nvPr>
        </p:nvGraphicFramePr>
        <p:xfrm>
          <a:off x="1259632" y="2060848"/>
          <a:ext cx="5544616" cy="45259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98197"/>
                <a:gridCol w="1458512"/>
                <a:gridCol w="1887907"/>
              </a:tblGrid>
              <a:tr h="5324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CC"/>
                          </a:solidFill>
                          <a:effectLst/>
                        </a:rPr>
                        <a:t>Sample</a:t>
                      </a: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 ID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CC"/>
                          </a:solidFill>
                          <a:effectLst/>
                        </a:rPr>
                        <a:t>Date</a:t>
                      </a: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ru-RU" sz="1600" dirty="0" err="1">
                          <a:solidFill>
                            <a:srgbClr val="0000CC"/>
                          </a:solidFill>
                          <a:effectLst/>
                        </a:rPr>
                        <a:t>Analyzed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CC"/>
                          </a:solidFill>
                          <a:effectLst/>
                        </a:rPr>
                        <a:t>Hg</a:t>
                      </a: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ru-RU" sz="1600" dirty="0" err="1">
                          <a:solidFill>
                            <a:srgbClr val="0000CC"/>
                          </a:solidFill>
                          <a:effectLst/>
                        </a:rPr>
                        <a:t>concentration</a:t>
                      </a: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ru-RU" sz="1600" dirty="0" err="1">
                          <a:solidFill>
                            <a:srgbClr val="0000CC"/>
                          </a:solidFill>
                          <a:effectLst/>
                        </a:rPr>
                        <a:t>ppm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MDA-Hair-01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0,18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MDA-Hair-02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0,31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MDA-Hair-03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0,17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MDA-Hair-04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0,10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MDA-Hair-05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0,09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MDA-Hair-06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0,10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MDA-Hair-07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0,24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MDA-Hair-08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0,69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MDA-Hair-09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0,23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MDA-Hair-10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0,22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MDA-Hair-11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0,15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MDA-Hair-12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0,26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MDA-Hair-13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0,16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MDA-Hair-14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0,15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  <a:tr h="266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CC"/>
                          </a:solidFill>
                          <a:effectLst/>
                        </a:rPr>
                        <a:t>MDA-Hair-15</a:t>
                      </a:r>
                      <a:endParaRPr lang="ru-RU" sz="160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CC"/>
                          </a:solidFill>
                          <a:effectLst/>
                        </a:rPr>
                        <a:t>17-окт-12</a:t>
                      </a:r>
                      <a:endParaRPr lang="ru-RU" sz="1600" dirty="0">
                        <a:solidFill>
                          <a:srgbClr val="0000CC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</a:rPr>
                        <a:t>0,27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54457" marR="54457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52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827584" y="260648"/>
            <a:ext cx="7869312" cy="720055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Динамика растворенной в воде ртути в водах реки Прут</a:t>
            </a:r>
            <a:r>
              <a:rPr lang="en-US" sz="24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2016</a:t>
            </a:r>
            <a:endParaRPr lang="ru-RU" sz="2400" dirty="0" smtClean="0">
              <a:solidFill>
                <a:srgbClr val="1A04B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95536" y="5445224"/>
            <a:ext cx="8229600" cy="864319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C-S – Costești-Stînca, B – Braniște, S - Sculeni, L – Leușeni, Lv-Leova, </a:t>
            </a:r>
          </a:p>
          <a:p>
            <a:pPr marL="0" indent="0" algn="ctr">
              <a:buFontTx/>
              <a:buNone/>
            </a:pP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C-Cahul, C-P- Cîșlița-Prut, G-Giurgiulești</a:t>
            </a:r>
            <a:endParaRPr lang="ru-RU" sz="1800" dirty="0" smtClean="0">
              <a:solidFill>
                <a:srgbClr val="1A04B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Объект 3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72008" cy="14401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dirty="0" smtClean="0"/>
              <a:t>.</a:t>
            </a:r>
            <a:endParaRPr lang="ru-RU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339752" y="6669360"/>
            <a:ext cx="216024" cy="52115"/>
          </a:xfrm>
        </p:spPr>
        <p:txBody>
          <a:bodyPr/>
          <a:lstStyle/>
          <a:p>
            <a:pPr>
              <a:defRPr/>
            </a:pPr>
            <a:r>
              <a:rPr lang="ro-RO" dirty="0" smtClean="0">
                <a:solidFill>
                  <a:srgbClr val="008080"/>
                </a:solidFill>
              </a:rPr>
              <a:t>.</a:t>
            </a:r>
            <a:endParaRPr lang="ru-RU" dirty="0">
              <a:solidFill>
                <a:srgbClr val="008080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4051285"/>
              </p:ext>
            </p:extLst>
          </p:nvPr>
        </p:nvGraphicFramePr>
        <p:xfrm>
          <a:off x="467544" y="980728"/>
          <a:ext cx="8064896" cy="4179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855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827584" y="260648"/>
            <a:ext cx="7869312" cy="720055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Динамика растворенной ртути в воде реки Днестр</a:t>
            </a:r>
            <a:r>
              <a:rPr lang="en-US" sz="24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 апрель </a:t>
            </a:r>
            <a:r>
              <a:rPr lang="en-US" sz="24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 2018</a:t>
            </a:r>
            <a:endParaRPr lang="ru-RU" sz="2400" dirty="0" smtClean="0">
              <a:solidFill>
                <a:srgbClr val="1A04B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Объект 3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72008" cy="14401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dirty="0" smtClean="0"/>
              <a:t>.</a:t>
            </a:r>
            <a:endParaRPr lang="ru-RU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339752" y="6669360"/>
            <a:ext cx="216024" cy="52115"/>
          </a:xfrm>
        </p:spPr>
        <p:txBody>
          <a:bodyPr/>
          <a:lstStyle/>
          <a:p>
            <a:pPr>
              <a:defRPr/>
            </a:pPr>
            <a:r>
              <a:rPr lang="ro-RO" dirty="0" smtClean="0">
                <a:solidFill>
                  <a:srgbClr val="008080"/>
                </a:solidFill>
              </a:rPr>
              <a:t>.</a:t>
            </a:r>
            <a:endParaRPr lang="ru-RU" dirty="0">
              <a:solidFill>
                <a:srgbClr val="008080"/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1547808"/>
              </p:ext>
            </p:extLst>
          </p:nvPr>
        </p:nvGraphicFramePr>
        <p:xfrm>
          <a:off x="1691680" y="1124744"/>
          <a:ext cx="5454352" cy="3747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5445125"/>
            <a:ext cx="8229600" cy="865188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N - </a:t>
            </a:r>
            <a:r>
              <a:rPr lang="ru-RU" sz="1800" dirty="0" err="1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Наславчя</a:t>
            </a: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O - </a:t>
            </a:r>
            <a:r>
              <a:rPr lang="ru-RU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Атаки</a:t>
            </a: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S - </a:t>
            </a:r>
            <a:r>
              <a:rPr lang="ru-RU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Сороки</a:t>
            </a: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C - </a:t>
            </a:r>
            <a:r>
              <a:rPr lang="ru-RU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Каменка</a:t>
            </a: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E-</a:t>
            </a:r>
            <a:r>
              <a:rPr lang="ru-RU" sz="1800" dirty="0" err="1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Ержово</a:t>
            </a: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G-</a:t>
            </a:r>
            <a:r>
              <a:rPr lang="ru-RU" sz="1800" dirty="0" err="1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Гояны</a:t>
            </a: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1800" dirty="0" smtClean="0">
              <a:solidFill>
                <a:srgbClr val="1A04B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Tx/>
              <a:buNone/>
            </a:pP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Co-</a:t>
            </a:r>
            <a:r>
              <a:rPr lang="ru-RU" sz="1800" dirty="0" err="1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Кочиеры</a:t>
            </a: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,V-V – </a:t>
            </a:r>
            <a:r>
              <a:rPr lang="ru-RU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Ваду-</a:t>
            </a:r>
            <a:r>
              <a:rPr lang="ru-RU" sz="1800" dirty="0" err="1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луй</a:t>
            </a:r>
            <a:r>
              <a:rPr lang="ru-RU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 Воды</a:t>
            </a: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V - </a:t>
            </a:r>
            <a:r>
              <a:rPr lang="ru-RU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Варница</a:t>
            </a: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Su - </a:t>
            </a:r>
            <a:r>
              <a:rPr lang="ru-RU" sz="1800" dirty="0" err="1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Суклея</a:t>
            </a: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P - </a:t>
            </a:r>
            <a:r>
              <a:rPr lang="ru-RU" sz="1800" dirty="0" err="1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Паланка</a:t>
            </a:r>
            <a:endParaRPr lang="ru-RU" sz="1800" dirty="0" smtClean="0">
              <a:solidFill>
                <a:srgbClr val="1A04B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26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827584" y="260648"/>
            <a:ext cx="7869312" cy="720055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24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взвешенной </a:t>
            </a:r>
            <a:r>
              <a:rPr lang="ru-RU" sz="24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ртути в воде реки Днестр</a:t>
            </a:r>
            <a:r>
              <a:rPr lang="en-US" sz="24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 апрель </a:t>
            </a:r>
            <a:r>
              <a:rPr lang="en-US" sz="24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2400" dirty="0" smtClean="0">
              <a:solidFill>
                <a:srgbClr val="1A04B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Объект 3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72008" cy="14401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dirty="0" smtClean="0"/>
              <a:t>.</a:t>
            </a:r>
            <a:endParaRPr lang="ru-RU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339752" y="6669360"/>
            <a:ext cx="216024" cy="52115"/>
          </a:xfrm>
        </p:spPr>
        <p:txBody>
          <a:bodyPr/>
          <a:lstStyle/>
          <a:p>
            <a:pPr>
              <a:defRPr/>
            </a:pPr>
            <a:r>
              <a:rPr lang="ro-RO" dirty="0" smtClean="0">
                <a:solidFill>
                  <a:srgbClr val="008080"/>
                </a:solidFill>
              </a:rPr>
              <a:t>.</a:t>
            </a:r>
            <a:endParaRPr lang="ru-RU" dirty="0">
              <a:solidFill>
                <a:srgbClr val="008080"/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1606191"/>
              </p:ext>
            </p:extLst>
          </p:nvPr>
        </p:nvGraphicFramePr>
        <p:xfrm>
          <a:off x="1835696" y="980728"/>
          <a:ext cx="5382344" cy="3747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5445125"/>
            <a:ext cx="8229600" cy="865188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N - 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Наславчя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O - 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Атаки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S - 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Сороки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C - 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Каменка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E-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Ержово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G-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Гояны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1800" dirty="0" smtClean="0">
              <a:solidFill>
                <a:srgbClr val="1A04B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Tx/>
              <a:buNone/>
            </a:pP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Co-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Кочиеры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,V-V – 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Ваду-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луй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 Воды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V - 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Варница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Su - 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Суклея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P - 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Паланка</a:t>
            </a:r>
            <a:endParaRPr lang="ru-RU" sz="1800" dirty="0">
              <a:solidFill>
                <a:srgbClr val="1A04B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26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827584" y="260648"/>
            <a:ext cx="7869312" cy="720055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24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 взвешенных веществ в воде </a:t>
            </a:r>
            <a:r>
              <a:rPr lang="ru-RU" sz="24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Днестр</a:t>
            </a:r>
            <a:r>
              <a:rPr lang="en-US" sz="24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 апрель </a:t>
            </a:r>
            <a:r>
              <a:rPr lang="en-US" sz="24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 2018</a:t>
            </a:r>
            <a:endParaRPr lang="ru-RU" sz="2400" dirty="0" smtClean="0">
              <a:solidFill>
                <a:srgbClr val="1A04B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Объект 3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72008" cy="14401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dirty="0" smtClean="0"/>
              <a:t>.</a:t>
            </a:r>
            <a:endParaRPr lang="ru-RU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339752" y="6669360"/>
            <a:ext cx="216024" cy="52115"/>
          </a:xfrm>
        </p:spPr>
        <p:txBody>
          <a:bodyPr/>
          <a:lstStyle/>
          <a:p>
            <a:pPr>
              <a:defRPr/>
            </a:pPr>
            <a:r>
              <a:rPr lang="ro-RO" dirty="0" smtClean="0">
                <a:solidFill>
                  <a:srgbClr val="008080"/>
                </a:solidFill>
              </a:rPr>
              <a:t>.</a:t>
            </a:r>
            <a:endParaRPr lang="ru-RU" dirty="0">
              <a:solidFill>
                <a:srgbClr val="008080"/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5694356"/>
              </p:ext>
            </p:extLst>
          </p:nvPr>
        </p:nvGraphicFramePr>
        <p:xfrm>
          <a:off x="1763688" y="1340768"/>
          <a:ext cx="6408712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5445125"/>
            <a:ext cx="8229600" cy="865188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N - 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Наславчя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O - 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Атаки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S - 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Сороки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C - 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Каменка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E-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Ержово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G-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Гояны</a:t>
            </a: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1800" dirty="0" smtClean="0">
              <a:solidFill>
                <a:srgbClr val="1A04B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Tx/>
              <a:buNone/>
            </a:pPr>
            <a:r>
              <a:rPr lang="ro-RO" sz="1800" dirty="0" smtClean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Co-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Кочиеры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,V-V – 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Ваду-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луй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 Воды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V - </a:t>
            </a:r>
            <a:r>
              <a:rPr lang="ru-RU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Варница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Su - 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Суклея</a:t>
            </a:r>
            <a:r>
              <a:rPr lang="ro-RO" sz="1800" dirty="0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, P - </a:t>
            </a:r>
            <a:r>
              <a:rPr lang="ru-RU" sz="1800" dirty="0" err="1">
                <a:solidFill>
                  <a:srgbClr val="1A04BC"/>
                </a:solidFill>
                <a:latin typeface="Times New Roman" pitchFamily="18" charset="0"/>
                <a:cs typeface="Times New Roman" pitchFamily="18" charset="0"/>
              </a:rPr>
              <a:t>Паланка</a:t>
            </a:r>
            <a:endParaRPr lang="ru-RU" sz="1800" dirty="0">
              <a:solidFill>
                <a:srgbClr val="1A04B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26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00CC"/>
                </a:solidFill>
              </a:rPr>
              <a:t>Уровень накопления ртути в мягких тканях </a:t>
            </a:r>
            <a:r>
              <a:rPr lang="en-US" sz="2800" dirty="0" smtClean="0">
                <a:solidFill>
                  <a:srgbClr val="0000CC"/>
                </a:solidFill>
              </a:rPr>
              <a:t/>
            </a:r>
            <a:br>
              <a:rPr lang="en-US" sz="2800" dirty="0" smtClean="0">
                <a:solidFill>
                  <a:srgbClr val="0000CC"/>
                </a:solidFill>
              </a:rPr>
            </a:br>
            <a:r>
              <a:rPr lang="ru-RU" sz="2800" dirty="0" smtClean="0">
                <a:solidFill>
                  <a:srgbClr val="0000CC"/>
                </a:solidFill>
              </a:rPr>
              <a:t>моллюска</a:t>
            </a:r>
            <a:r>
              <a:rPr lang="en-US" sz="2800" dirty="0" smtClean="0">
                <a:solidFill>
                  <a:srgbClr val="0000CC"/>
                </a:solidFill>
              </a:rPr>
              <a:t>  </a:t>
            </a:r>
            <a:r>
              <a:rPr lang="en-US" sz="2800" i="1" dirty="0" err="1" smtClean="0">
                <a:solidFill>
                  <a:srgbClr val="0000CC"/>
                </a:solidFill>
              </a:rPr>
              <a:t>Crassiana</a:t>
            </a:r>
            <a:r>
              <a:rPr lang="en-US" sz="2800" i="1" dirty="0" smtClean="0">
                <a:solidFill>
                  <a:srgbClr val="0000CC"/>
                </a:solidFill>
              </a:rPr>
              <a:t> </a:t>
            </a:r>
            <a:r>
              <a:rPr lang="en-US" sz="2800" i="1" dirty="0" err="1" smtClean="0">
                <a:solidFill>
                  <a:srgbClr val="0000CC"/>
                </a:solidFill>
              </a:rPr>
              <a:t>crassa</a:t>
            </a:r>
            <a:r>
              <a:rPr lang="en-US" sz="2800" i="1" dirty="0" smtClean="0">
                <a:solidFill>
                  <a:srgbClr val="0000CC"/>
                </a:solidFill>
              </a:rPr>
              <a:t> </a:t>
            </a:r>
            <a:r>
              <a:rPr lang="ru-RU" sz="2800" dirty="0" smtClean="0">
                <a:solidFill>
                  <a:srgbClr val="0000CC"/>
                </a:solidFill>
              </a:rPr>
              <a:t>и</a:t>
            </a:r>
            <a:r>
              <a:rPr lang="ru-RU" sz="2800" i="1" dirty="0" smtClean="0">
                <a:solidFill>
                  <a:srgbClr val="0000CC"/>
                </a:solidFill>
              </a:rPr>
              <a:t> </a:t>
            </a:r>
            <a:r>
              <a:rPr lang="en-US" sz="2800" i="1" dirty="0" err="1" smtClean="0">
                <a:solidFill>
                  <a:srgbClr val="0000CC"/>
                </a:solidFill>
              </a:rPr>
              <a:t>Unio</a:t>
            </a:r>
            <a:r>
              <a:rPr lang="en-US" sz="2800" i="1" dirty="0" smtClean="0">
                <a:solidFill>
                  <a:srgbClr val="0000CC"/>
                </a:solidFill>
              </a:rPr>
              <a:t> </a:t>
            </a:r>
            <a:r>
              <a:rPr lang="en-US" sz="2800" i="1" dirty="0" err="1" smtClean="0">
                <a:solidFill>
                  <a:srgbClr val="0000CC"/>
                </a:solidFill>
              </a:rPr>
              <a:t>Tumidus</a:t>
            </a:r>
            <a:r>
              <a:rPr lang="ru-RU" sz="2800" i="1" dirty="0" smtClean="0">
                <a:solidFill>
                  <a:srgbClr val="0000CC"/>
                </a:solidFill>
              </a:rPr>
              <a:t> </a:t>
            </a:r>
            <a:r>
              <a:rPr lang="ru-RU" sz="2800" dirty="0" smtClean="0">
                <a:solidFill>
                  <a:srgbClr val="0000CC"/>
                </a:solidFill>
              </a:rPr>
              <a:t/>
            </a:r>
            <a:br>
              <a:rPr lang="ru-RU" sz="2800" dirty="0" smtClean="0">
                <a:solidFill>
                  <a:srgbClr val="0000CC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( </a:t>
            </a:r>
            <a:r>
              <a:rPr lang="ru-RU" sz="2800" i="1" dirty="0" smtClean="0">
                <a:solidFill>
                  <a:srgbClr val="C00000"/>
                </a:solidFill>
              </a:rPr>
              <a:t>в условиях </a:t>
            </a:r>
            <a:r>
              <a:rPr lang="ru-RU" sz="2800" i="1" dirty="0" smtClean="0">
                <a:solidFill>
                  <a:srgbClr val="C00000"/>
                </a:solidFill>
              </a:rPr>
              <a:t>краткосрочного</a:t>
            </a:r>
            <a:r>
              <a:rPr lang="en-US" sz="2800" i="1" dirty="0" smtClean="0">
                <a:solidFill>
                  <a:srgbClr val="C00000"/>
                </a:solidFill>
              </a:rPr>
              <a:t> </a:t>
            </a:r>
            <a:r>
              <a:rPr lang="ru-RU" sz="2800" i="1" dirty="0" smtClean="0">
                <a:solidFill>
                  <a:srgbClr val="C00000"/>
                </a:solidFill>
              </a:rPr>
              <a:t>эксперимента</a:t>
            </a:r>
            <a:r>
              <a:rPr lang="ru-RU" sz="2800" dirty="0" smtClean="0">
                <a:solidFill>
                  <a:srgbClr val="C00000"/>
                </a:solidFill>
              </a:rPr>
              <a:t>)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047810"/>
              </p:ext>
            </p:extLst>
          </p:nvPr>
        </p:nvGraphicFramePr>
        <p:xfrm>
          <a:off x="4019550" y="3333750"/>
          <a:ext cx="1104900" cy="190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4900"/>
              </a:tblGrid>
              <a:tr h="190500">
                <a:tc>
                  <a:txBody>
                    <a:bodyPr/>
                    <a:lstStyle/>
                    <a:p>
                      <a:pPr algn="l" fontAlgn="t"/>
                      <a:endParaRPr lang="ro-MO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452103"/>
              </p:ext>
            </p:extLst>
          </p:nvPr>
        </p:nvGraphicFramePr>
        <p:xfrm>
          <a:off x="827584" y="1556792"/>
          <a:ext cx="8005145" cy="4870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Диаграмма" r:id="rId3" imgW="5886450" imgH="3581603" progId="Excel.Chart.8">
                  <p:embed/>
                </p:oleObj>
              </mc:Choice>
              <mc:Fallback>
                <p:oleObj name="Диаграмма" r:id="rId3" imgW="5886450" imgH="3581603" progId="Excel.Char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7584" y="1556792"/>
                        <a:ext cx="8005145" cy="4870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295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1E1E1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566</Words>
  <Application>Microsoft Office PowerPoint</Application>
  <PresentationFormat>Экран (4:3)</PresentationFormat>
  <Paragraphs>126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Диаграмма Microsoft Excel</vt:lpstr>
      <vt:lpstr>Исследование ртути в Молдове</vt:lpstr>
      <vt:lpstr>Hg- ртуть это типичный метал - экотоксикант</vt:lpstr>
      <vt:lpstr>Hg – в мышцах рыб из Кучурганского водоема-охладителя Молдавской ГРЭС  ( совместные исследования с IPEN)</vt:lpstr>
      <vt:lpstr>Hg в волосах людей из зоны Молдавской ГРЭС ( совместные исследования с IPEN)</vt:lpstr>
      <vt:lpstr>Динамика растворенной в воде ртути в водах реки Прут, 2016</vt:lpstr>
      <vt:lpstr>Динамика растворенной ртути в воде реки Днестр, апрель  2018</vt:lpstr>
      <vt:lpstr>Динамика взвешенной ртути в воде реки Днестр, апрель  2018</vt:lpstr>
      <vt:lpstr>Динамика  взвешенных веществ в воде Днестр, апрель  2018</vt:lpstr>
      <vt:lpstr>Уровень накопления ртути в мягких тканях  моллюска  Crassiana crassa и Unio Tumidus  ( в условиях краткосрочного эксперимента)</vt:lpstr>
      <vt:lpstr>Спасибо за внимание! Лаборатория гидробиологии и экотоксикологии Института зоологии, Молдова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UNELE SUGESTII ȘI MATERIALE DESPRE MERCUR</dc:title>
  <dc:creator>Пользователь Windows</dc:creator>
  <cp:lastModifiedBy>Пользователь Windows</cp:lastModifiedBy>
  <cp:revision>26</cp:revision>
  <dcterms:created xsi:type="dcterms:W3CDTF">2017-04-04T13:10:50Z</dcterms:created>
  <dcterms:modified xsi:type="dcterms:W3CDTF">2018-08-11T11:11:14Z</dcterms:modified>
</cp:coreProperties>
</file>