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52" r:id="rId1"/>
  </p:sldMasterIdLst>
  <p:notesMasterIdLst>
    <p:notesMasterId r:id="rId19"/>
  </p:notesMasterIdLst>
  <p:sldIdLst>
    <p:sldId id="256" r:id="rId2"/>
    <p:sldId id="257" r:id="rId3"/>
    <p:sldId id="258" r:id="rId4"/>
    <p:sldId id="271" r:id="rId5"/>
    <p:sldId id="272" r:id="rId6"/>
    <p:sldId id="273" r:id="rId7"/>
    <p:sldId id="274" r:id="rId8"/>
    <p:sldId id="259" r:id="rId9"/>
    <p:sldId id="260" r:id="rId10"/>
    <p:sldId id="261" r:id="rId11"/>
    <p:sldId id="262" r:id="rId12"/>
    <p:sldId id="263" r:id="rId13"/>
    <p:sldId id="267" r:id="rId14"/>
    <p:sldId id="268" r:id="rId15"/>
    <p:sldId id="269" r:id="rId16"/>
    <p:sldId id="270" r:id="rId17"/>
    <p:sldId id="275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98B1AC-21E4-4349-8026-A4FACED5F8A1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4A9832-E460-4B26-BD27-F372B7625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02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4A9832-E460-4B26-BD27-F372B762527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39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6F1AB-3828-4CDE-AB32-53C5ECE17FB0}" type="datetime1">
              <a:rPr lang="en-US" smtClean="0"/>
              <a:t>8/26/2018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ОО "Независимая экологическая экспертиза"   www.eco-expertise.org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481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0E9C7-A6BE-41D0-BA4B-313B43590749}" type="datetime1">
              <a:rPr lang="en-US" smtClean="0"/>
              <a:t>8/26/2018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ОО "Независимая экологическая экспертиза"   www.eco-expertise.org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233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47742-4950-453C-934D-1BA1D2D45174}" type="datetime1">
              <a:rPr lang="en-US" smtClean="0"/>
              <a:t>8/26/2018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ОО "Независимая экологическая экспертиза"   www.eco-expertise.org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3693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2ABF-5923-4C96-BC5A-CF17EFD8EF4A}" type="datetime1">
              <a:rPr lang="en-US" smtClean="0"/>
              <a:t>8/26/2018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ОО "Независимая экологическая экспертиза"   www.eco-expertise.org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240985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974FA-9158-4484-B36C-3036C8F60BB0}" type="datetime1">
              <a:rPr lang="en-US" smtClean="0"/>
              <a:t>8/26/2018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ОО "Независимая экологическая экспертиза"   www.eco-expertise.org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2363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5A66D-A403-44A1-94BC-0AF297E44BC8}" type="datetime1">
              <a:rPr lang="en-US" smtClean="0"/>
              <a:t>8/26/2018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ОО "Независимая экологическая экспертиза"   www.eco-expertise.org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4424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4B22E-2F3E-4D01-8B3B-735ECDF769F9}" type="datetime1">
              <a:rPr lang="en-US" smtClean="0"/>
              <a:t>8/26/2018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ОО "Независимая экологическая экспертиза"   www.eco-expertise.org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01546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EB18B-0C79-40A7-9A3A-1917E6000F31}" type="datetime1">
              <a:rPr lang="en-US" smtClean="0"/>
              <a:t>8/26/2018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ОО "Независимая экологическая экспертиза"   www.eco-expertise.org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368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0C61F-3EFC-4426-893E-EA1ACF43CCD3}" type="datetime1">
              <a:rPr lang="en-US" smtClean="0"/>
              <a:t>8/26/2018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ОО "Независимая экологическая экспертиза"   www.eco-expertise.org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193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9583-8E92-45B6-A9CD-229B73D9ABE7}" type="datetime1">
              <a:rPr lang="en-US" smtClean="0"/>
              <a:t>8/26/2018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ОО "Независимая экологическая экспертиза"   www.eco-expertise.org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08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E9A67-8909-4DAF-B5F8-C6FCE8579C6F}" type="datetime1">
              <a:rPr lang="en-US" smtClean="0"/>
              <a:t>8/26/2018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ОО "Независимая экологическая экспертиза"   www.eco-expertise.org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5445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C398C-EBCF-4654-A6D5-30E6CBDA5B31}" type="datetime1">
              <a:rPr lang="en-US" smtClean="0"/>
              <a:t>8/26/2018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ОО "Независимая экологическая экспертиза"   www.eco-expertise.org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244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C868D-DD98-47B8-AF19-C911406745BB}" type="datetime1">
              <a:rPr lang="en-US" smtClean="0"/>
              <a:t>8/26/2018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ОО "Независимая экологическая экспертиза"   www.eco-expertise.org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138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D536-E589-4B5D-B6D9-33CF1C8016DC}" type="datetime1">
              <a:rPr lang="en-US" smtClean="0"/>
              <a:t>8/26/2018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ОО "Независимая экологическая экспертиза"   www.eco-expertise.org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967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B0332-BEAA-4B2F-830B-302B448ED127}" type="datetime1">
              <a:rPr lang="en-US" smtClean="0"/>
              <a:t>8/26/2018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ОО "Независимая экологическая экспертиза"   www.eco-expertise.org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293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A03E-7CBF-41EC-BBCB-C2622B548145}" type="datetime1">
              <a:rPr lang="en-US" smtClean="0"/>
              <a:t>8/26/2018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ОО "Независимая экологическая экспертиза"   www.eco-expertise.org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96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9355F-742B-4420-8F46-F5F5EEC466A1}" type="datetime1">
              <a:rPr lang="en-US" smtClean="0"/>
              <a:t>8/26/2018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ОО "Независимая экологическая экспертиза"   www.eco-expertise.org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232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31D0C87-D4F5-48C6-847E-ACA2C21BD66A}" type="datetime1">
              <a:rPr lang="en-US" smtClean="0"/>
              <a:t>8/26/2018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ОО "Независимая экологическая экспертиза"   www.eco-expertise.org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549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  <p:sldLayoutId id="2147483865" r:id="rId13"/>
    <p:sldLayoutId id="2147483866" r:id="rId14"/>
    <p:sldLayoutId id="2147483867" r:id="rId15"/>
    <p:sldLayoutId id="2147483868" r:id="rId16"/>
    <p:sldLayoutId id="2147483869" r:id="rId17"/>
  </p:sldLayoutIdLst>
  <p:hf sldNum="0"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5000"/>
                    </a14:imgEffect>
                    <a14:imgEffect>
                      <a14:brightnessContrast bright="-18000" contras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6101" y="919786"/>
            <a:ext cx="8689976" cy="2509213"/>
          </a:xfrm>
        </p:spPr>
        <p:txBody>
          <a:bodyPr/>
          <a:lstStyle/>
          <a:p>
            <a:r>
              <a:rPr lang="ru-RU" dirty="0" smtClean="0"/>
              <a:t>Общественный мониторинг состояния окружающей среды 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751012" y="5110783"/>
            <a:ext cx="8689976" cy="1371599"/>
          </a:xfrm>
        </p:spPr>
        <p:txBody>
          <a:bodyPr>
            <a:normAutofit/>
          </a:bodyPr>
          <a:lstStyle/>
          <a:p>
            <a:pPr algn="ctr"/>
            <a:r>
              <a:rPr lang="ru-RU" sz="2800" b="1" u="sng" dirty="0" smtClean="0">
                <a:solidFill>
                  <a:schemeClr val="tx1"/>
                </a:solidFill>
              </a:rPr>
              <a:t>О. Печенюк</a:t>
            </a:r>
          </a:p>
          <a:p>
            <a:pPr algn="ctr"/>
            <a:r>
              <a:rPr lang="ru-RU" sz="2800" b="1" u="sng" dirty="0" smtClean="0">
                <a:solidFill>
                  <a:schemeClr val="tx1"/>
                </a:solidFill>
              </a:rPr>
              <a:t>Независимая экологическая экспертиза</a:t>
            </a:r>
            <a:endParaRPr lang="ru-RU" sz="2800" b="1" u="sng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66127" y="182827"/>
            <a:ext cx="3812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chemeClr val="bg1"/>
                </a:solidFill>
              </a:rPr>
              <a:t>О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387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5611" y="225287"/>
            <a:ext cx="9692640" cy="1094974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Виды мониторинга и возможность общественного участия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169468527"/>
              </p:ext>
            </p:extLst>
          </p:nvPr>
        </p:nvGraphicFramePr>
        <p:xfrm>
          <a:off x="734518" y="1320261"/>
          <a:ext cx="10702977" cy="52395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70441"/>
                <a:gridCol w="2784756"/>
                <a:gridCol w="5147780"/>
              </a:tblGrid>
              <a:tr h="44493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</a:rPr>
                        <a:t>Виды мониторинга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Объекты наблюдений и оценки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Возможности общественного участия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0607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</a:rPr>
                        <a:t>Мониторинг источников воздействия и отходов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</a:rPr>
                        <a:t>Сбросы, выбросы, размещение и удаление отходов, использование ресурсов и готовой продукции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</a:rPr>
                        <a:t>При правильной организации общественный экологический мониторинг источников воздействия может оказаться очень эффективным.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</a:rPr>
                        <a:t>Мощная приборная база далеко не обязательна: многие задачи могут решаться простейшими методами, в том числе и не требующими специального оборудования.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37572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</a:rPr>
                        <a:t>Мониторинг факторов воздействия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</a:rPr>
                        <a:t>Физические, химические, биологические факторы воздействия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</a:rPr>
                        <a:t>Эффективность этого вида мониторинга также достаточно велика.  Обычно требуется некоторое оборудование. Выбор оборудования зависит от задач, которые ставит перед собой группа.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35813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</a:rPr>
                        <a:t>Мониторинг состояния биосферы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Геофизический мониторинг (атмосфера, океан, поверхность суши с реками и озерами); биологический мониторинг (биота)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</a:rPr>
                        <a:t>Некоторое место для общественных действий все же имеется и здесь — прежде всего в части защиты </a:t>
                      </a:r>
                      <a:r>
                        <a:rPr lang="ru-RU" sz="1400" dirty="0" err="1">
                          <a:effectLst/>
                        </a:rPr>
                        <a:t>биоты</a:t>
                      </a:r>
                      <a:r>
                        <a:rPr lang="ru-RU" sz="1400" dirty="0">
                          <a:effectLst/>
                        </a:rPr>
                        <a:t> в зонах интенсивного воздействия. Однако в целом эффективность общественного мониторинга на этом уровне невелика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754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3316" y="201478"/>
            <a:ext cx="6755693" cy="55521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Объекты мониторинга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83096" y="756692"/>
            <a:ext cx="10204174" cy="5938575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Сбросы, выбросы, размещение и удаление отходов, использование ресурсов (полезные ископаемые) и готовой продукции (например удобрения)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 воздействия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окружающей среды</a:t>
            </a:r>
          </a:p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(атмосферный воздух, реки, озера, почвы)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Биологические виды</a:t>
            </a:r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ctr">
              <a:buNone/>
            </a:pPr>
            <a:endParaRPr lang="ru-RU" i="1" dirty="0" smtClean="0"/>
          </a:p>
          <a:p>
            <a:pPr marL="0" indent="0" algn="ctr">
              <a:buNone/>
            </a:pPr>
            <a:endParaRPr lang="ru-RU" i="1" dirty="0" smtClean="0"/>
          </a:p>
          <a:p>
            <a:pPr marL="0" indent="0" algn="ctr">
              <a:buNone/>
            </a:pPr>
            <a:endParaRPr lang="ru-RU" i="1" dirty="0" smtClean="0"/>
          </a:p>
          <a:p>
            <a:pPr marL="0" indent="0" algn="ctr">
              <a:buNone/>
            </a:pPr>
            <a:endParaRPr lang="ru-RU" i="1" dirty="0" smtClean="0"/>
          </a:p>
          <a:p>
            <a:pPr marL="0" indent="0" algn="ctr">
              <a:buNone/>
            </a:pPr>
            <a:r>
              <a:rPr lang="ru-RU" i="1" dirty="0" smtClean="0"/>
              <a:t>«</a:t>
            </a:r>
            <a:r>
              <a:rPr lang="ru-RU" i="1" dirty="0"/>
              <a:t>Думаем глобально</a:t>
            </a:r>
            <a:r>
              <a:rPr lang="ru-RU" dirty="0"/>
              <a:t> (или в границах региона в целом), но </a:t>
            </a:r>
            <a:r>
              <a:rPr lang="ru-RU" i="1" dirty="0"/>
              <a:t>действуем локально</a:t>
            </a:r>
            <a:r>
              <a:rPr lang="ru-RU" dirty="0"/>
              <a:t>!»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1809" y="2046210"/>
            <a:ext cx="2710805" cy="20331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1809" y="4173745"/>
            <a:ext cx="2710805" cy="19863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096" y="4188702"/>
            <a:ext cx="2697670" cy="20232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586183" y="4188702"/>
            <a:ext cx="2650209" cy="1987657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90453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322" y="251790"/>
            <a:ext cx="10517190" cy="67090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Функции общественного мониторинга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69843" y="1060174"/>
            <a:ext cx="10384669" cy="5298510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объектами, которые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включены в программы мониторинга государственных природоохранных служб, либо описываются недостаточно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полно. Решение или выявление проблем, находящихся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"на стыке" сфер ответственности различных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государственных ведомств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альтернативного информационного канала; повышение оперативности экологического контроля и эффективности оповещения населения о происшествиях и чрезвычайных ситуациях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экологического образования и просвещения.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Постпроектный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- оценка реальных экологических последствий осуществления проекта и соотнесение их с воздействиями, предсказанными на этапе разработки проекта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Проверка выполнения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рекомендаций экологической экспертизы на стадии реализации проекта.</a:t>
            </a:r>
          </a:p>
          <a:p>
            <a:pPr lvl="0"/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3774" y="6358684"/>
            <a:ext cx="10040738" cy="365125"/>
          </a:xfrm>
        </p:spPr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ОО "Независимая экологическая экспертиза"   www.eco-expertise.org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33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altLang="ru-RU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контроль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algn="just" eaLnBrk="1" hangingPunct="1">
              <a:lnSpc>
                <a:spcPct val="80000"/>
              </a:lnSpc>
              <a:defRPr/>
            </a:pPr>
            <a:r>
              <a:rPr lang="ru-RU" altLang="ru-RU" sz="2200" dirty="0"/>
              <a:t>Экологический контроль является одним из наиболее эффективных инструментов обеспечения </a:t>
            </a:r>
            <a:r>
              <a:rPr lang="ru-RU" altLang="ru-RU" sz="2200" dirty="0" smtClean="0"/>
              <a:t>соблюдения </a:t>
            </a:r>
            <a:r>
              <a:rPr lang="ru-RU" altLang="ru-RU" sz="2200" dirty="0"/>
              <a:t>нормативно- правовых требований в сфере охраны окружающей среды.</a:t>
            </a:r>
          </a:p>
          <a:p>
            <a:pPr algn="just" eaLnBrk="1" hangingPunct="1">
              <a:lnSpc>
                <a:spcPct val="80000"/>
              </a:lnSpc>
              <a:defRPr/>
            </a:pPr>
            <a:r>
              <a:rPr lang="ru-RU" altLang="ru-RU" sz="2200" dirty="0"/>
              <a:t>Без экологического контроля фактически невозможно оценить эффективность экологического законодательства.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7391401" y="1857639"/>
            <a:ext cx="2645893" cy="19813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913774" y="6198069"/>
            <a:ext cx="10364452" cy="365125"/>
          </a:xfrm>
        </p:spPr>
        <p:txBody>
          <a:bodyPr/>
          <a:lstStyle/>
          <a:p>
            <a:pPr>
              <a:defRPr/>
            </a:pPr>
            <a:r>
              <a:rPr lang="ru-RU" altLang="ru-RU" sz="2000" dirty="0" smtClean="0">
                <a:solidFill>
                  <a:srgbClr val="002060"/>
                </a:solidFill>
              </a:rPr>
              <a:t>ОО "Независимая экологическая экспертиза"   www.eco-expertise.org</a:t>
            </a:r>
            <a:endParaRPr lang="ru-RU" altLang="ru-RU" sz="2000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6149" y="3657600"/>
            <a:ext cx="3206774" cy="24020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81814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altLang="ru-RU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Объектами экологического контроля являются: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981200" y="1905000"/>
            <a:ext cx="5486400" cy="41148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defRPr/>
            </a:pPr>
            <a:r>
              <a:rPr lang="ru-RU" altLang="ru-RU" sz="2200" dirty="0"/>
              <a:t>состояние природной среды;</a:t>
            </a:r>
          </a:p>
          <a:p>
            <a:pPr algn="just" eaLnBrk="1" hangingPunct="1">
              <a:lnSpc>
                <a:spcPct val="80000"/>
              </a:lnSpc>
              <a:defRPr/>
            </a:pPr>
            <a:r>
              <a:rPr lang="ru-RU" altLang="ru-RU" sz="2200" dirty="0"/>
              <a:t>выполнение обязательных норм по охране окружающей среды и обеспечению экологической безопасности;</a:t>
            </a:r>
          </a:p>
          <a:p>
            <a:pPr algn="just" eaLnBrk="1" hangingPunct="1">
              <a:lnSpc>
                <a:spcPct val="80000"/>
              </a:lnSpc>
              <a:defRPr/>
            </a:pPr>
            <a:r>
              <a:rPr lang="ru-RU" altLang="ru-RU" sz="2200" dirty="0"/>
              <a:t>соблюдение экологического законодательства.</a:t>
            </a:r>
          </a:p>
          <a:p>
            <a:pPr algn="just" eaLnBrk="1" hangingPunct="1">
              <a:lnSpc>
                <a:spcPct val="80000"/>
              </a:lnSpc>
              <a:defRPr/>
            </a:pPr>
            <a:endParaRPr lang="ru-RU" alt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>
          <a:xfrm>
            <a:off x="7924800" y="1905000"/>
            <a:ext cx="2286000" cy="4114800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913775" y="6294437"/>
            <a:ext cx="9609321" cy="365125"/>
          </a:xfrm>
        </p:spPr>
        <p:txBody>
          <a:bodyPr/>
          <a:lstStyle/>
          <a:p>
            <a:pPr>
              <a:defRPr/>
            </a:pPr>
            <a:r>
              <a:rPr lang="ru-RU" altLang="ru-RU" sz="2000" dirty="0" smtClean="0">
                <a:solidFill>
                  <a:srgbClr val="002060"/>
                </a:solidFill>
              </a:rPr>
              <a:t>ОО "Независимая экологическая экспертиза"   www.eco-expertise.org</a:t>
            </a:r>
            <a:endParaRPr lang="ru-RU" altLang="ru-RU" sz="2000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5956" y="1981200"/>
            <a:ext cx="2188144" cy="3124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1" y="4050622"/>
            <a:ext cx="2621507" cy="196917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6581263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981200" y="1676400"/>
            <a:ext cx="8229600" cy="3962400"/>
          </a:xfrm>
        </p:spPr>
        <p:txBody>
          <a:bodyPr>
            <a:normAutofit lnSpcReduction="10000"/>
          </a:bodyPr>
          <a:lstStyle/>
          <a:p>
            <a:pPr algn="just" eaLnBrk="1" hangingPunct="1">
              <a:lnSpc>
                <a:spcPct val="80000"/>
              </a:lnSpc>
              <a:defRPr/>
            </a:pPr>
            <a:r>
              <a:rPr lang="ru-RU" altLang="ru-RU" sz="2000" dirty="0"/>
              <a:t>В зависимости от субъектов, осуществляющих контроль и сферы его действия, выделяют такие виды экологического контроля: государственный, ведомственный, производственный, общественный.</a:t>
            </a:r>
          </a:p>
          <a:p>
            <a:pPr algn="just" eaLnBrk="1" hangingPunct="1">
              <a:lnSpc>
                <a:spcPct val="80000"/>
              </a:lnSpc>
              <a:defRPr/>
            </a:pPr>
            <a:r>
              <a:rPr lang="ru-RU" altLang="ru-RU" sz="2000" dirty="0"/>
              <a:t>В отличии от государственного контроля в общественном контроле отсутствует такой элемент как применение мер государственного принуждения к правонарушителям, виновным в несоблюдении предписаний экологического законодательства. </a:t>
            </a:r>
          </a:p>
          <a:p>
            <a:pPr algn="just" eaLnBrk="1" hangingPunct="1">
              <a:lnSpc>
                <a:spcPct val="80000"/>
              </a:lnSpc>
              <a:defRPr/>
            </a:pPr>
            <a:r>
              <a:rPr lang="ru-RU" altLang="ru-RU" sz="2000" dirty="0"/>
              <a:t>Общественность может только предупредить правонарушение или наступление негативных последствий той или иной деятельности, либо собрать и обобщить соответствующую информацию и передать её государственным органам для принятия предупредительных или карательных мер, а также требовать применения соответствующих актов реагирования.</a:t>
            </a: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913774" y="5883275"/>
            <a:ext cx="9894134" cy="365125"/>
          </a:xfrm>
        </p:spPr>
        <p:txBody>
          <a:bodyPr/>
          <a:lstStyle/>
          <a:p>
            <a:pPr>
              <a:defRPr/>
            </a:pPr>
            <a:r>
              <a:rPr lang="ru-RU" altLang="ru-RU" sz="2000" dirty="0" smtClean="0">
                <a:solidFill>
                  <a:srgbClr val="002060"/>
                </a:solidFill>
              </a:rPr>
              <a:t>ОО "Независимая экологическая экспертиза"   www.eco-expertise.org</a:t>
            </a:r>
            <a:endParaRPr lang="ru-RU" alt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3900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92100"/>
            <a:ext cx="8229600" cy="8509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2800" b="1" i="1" u="sng" dirty="0"/>
              <a:t>Задачи общественного контроля: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905000" y="1905000"/>
            <a:ext cx="8458200" cy="4038600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80000"/>
              </a:lnSpc>
              <a:defRPr/>
            </a:pPr>
            <a:r>
              <a:rPr lang="ru-RU" altLang="ru-RU" sz="2000" dirty="0"/>
              <a:t>объединение усилий представителей общественности и специалистов государственных природоохранных организаций в решении проблем </a:t>
            </a:r>
            <a:r>
              <a:rPr lang="ru-RU" altLang="ru-RU" sz="2000" dirty="0" smtClean="0"/>
              <a:t>охраны </a:t>
            </a:r>
            <a:r>
              <a:rPr lang="ru-RU" altLang="ru-RU" sz="2000" dirty="0"/>
              <a:t>окружающей среды;</a:t>
            </a:r>
          </a:p>
          <a:p>
            <a:pPr algn="just" eaLnBrk="1" hangingPunct="1">
              <a:lnSpc>
                <a:spcPct val="80000"/>
              </a:lnSpc>
              <a:defRPr/>
            </a:pPr>
            <a:r>
              <a:rPr lang="ru-RU" altLang="ru-RU" sz="2000" dirty="0"/>
              <a:t>систематическое изучение состояния окружающей среды для выявления позитивных и негативных последствий хозяйственной деятельности в местах проживания участников общественного мониторинга;</a:t>
            </a:r>
          </a:p>
          <a:p>
            <a:pPr algn="just" eaLnBrk="1" hangingPunct="1">
              <a:lnSpc>
                <a:spcPct val="80000"/>
              </a:lnSpc>
              <a:defRPr/>
            </a:pPr>
            <a:r>
              <a:rPr lang="ru-RU" altLang="ru-RU" sz="2000" dirty="0"/>
              <a:t>создание условий для межведомственного взаимодействия и партнерства при проведении Общественного мониторинга;</a:t>
            </a:r>
          </a:p>
          <a:p>
            <a:pPr algn="just" eaLnBrk="1" hangingPunct="1">
              <a:lnSpc>
                <a:spcPct val="80000"/>
              </a:lnSpc>
              <a:defRPr/>
            </a:pPr>
            <a:r>
              <a:rPr lang="ru-RU" altLang="ru-RU" sz="2000" dirty="0"/>
              <a:t>получение объективной и практически значимой информации о состоянии окружающей среды и доведение её до лиц, принимающих решения; </a:t>
            </a:r>
          </a:p>
          <a:p>
            <a:pPr algn="just" eaLnBrk="1" hangingPunct="1">
              <a:lnSpc>
                <a:spcPct val="80000"/>
              </a:lnSpc>
              <a:defRPr/>
            </a:pPr>
            <a:r>
              <a:rPr lang="ru-RU" altLang="ru-RU" sz="2000" dirty="0"/>
              <a:t>защита общественных экологических интересов;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20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83991" y="6108492"/>
            <a:ext cx="10418790" cy="365125"/>
          </a:xfrm>
        </p:spPr>
        <p:txBody>
          <a:bodyPr/>
          <a:lstStyle/>
          <a:p>
            <a:pPr>
              <a:defRPr/>
            </a:pPr>
            <a:r>
              <a:rPr lang="ru-RU" altLang="ru-RU" sz="2000" dirty="0" smtClean="0">
                <a:solidFill>
                  <a:srgbClr val="002060"/>
                </a:solidFill>
              </a:rPr>
              <a:t>ОО "Независимая экологическая экспертиза"   www.eco-expertise.org</a:t>
            </a:r>
            <a:endParaRPr lang="ru-RU" alt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8756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362200" y="152400"/>
            <a:ext cx="7467600" cy="16764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  <a:defRPr/>
            </a:pPr>
            <a:endParaRPr lang="ru-RU" sz="4800" dirty="0"/>
          </a:p>
          <a:p>
            <a:pPr marL="0" indent="0" algn="ctr">
              <a:buNone/>
              <a:defRPr/>
            </a:pPr>
            <a:r>
              <a:rPr lang="ru-RU" sz="4800" dirty="0"/>
              <a:t>Спасибо за внимание!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60306" y="6228049"/>
            <a:ext cx="10118987" cy="365125"/>
          </a:xfrm>
        </p:spPr>
        <p:txBody>
          <a:bodyPr/>
          <a:lstStyle/>
          <a:p>
            <a:pPr>
              <a:defRPr/>
            </a:pPr>
            <a:r>
              <a:rPr lang="ru-RU" altLang="ru-RU" sz="2000" dirty="0" smtClean="0">
                <a:solidFill>
                  <a:srgbClr val="002060"/>
                </a:solidFill>
              </a:rPr>
              <a:t>ОО "Независимая экологическая экспертиза"   www.eco-expertise.org</a:t>
            </a:r>
            <a:endParaRPr lang="en-US" altLang="ru-RU" sz="2000" dirty="0">
              <a:solidFill>
                <a:srgbClr val="002060"/>
              </a:solidFill>
            </a:endParaRPr>
          </a:p>
        </p:txBody>
      </p:sp>
      <p:pic>
        <p:nvPicPr>
          <p:cNvPr id="17412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0" y="1828801"/>
            <a:ext cx="6172200" cy="408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5600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/>
              <a:t>Общественный мониторинг состояния окружающей среды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27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Общественный </a:t>
            </a:r>
            <a:r>
              <a:rPr lang="ru-RU" sz="27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мониторинг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неразрывно связан с </a:t>
            </a:r>
            <a:r>
              <a:rPr lang="ru-RU" sz="27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общественным экологическим </a:t>
            </a:r>
            <a:r>
              <a:rPr lang="ru-RU" sz="27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контролем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в целях реализации права каждого на благоприятную окружающую среду и предотвращения нарушения законодательства в области охраны окружающей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среды. </a:t>
            </a:r>
          </a:p>
          <a:p>
            <a:pPr marL="0" indent="0" algn="just">
              <a:buNone/>
            </a:pP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Общественный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мониторинг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служит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информационной базой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общественного экологического контроля.</a:t>
            </a: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3774" y="5883275"/>
            <a:ext cx="10718593" cy="365125"/>
          </a:xfrm>
        </p:spPr>
        <p:txBody>
          <a:bodyPr/>
          <a:lstStyle/>
          <a:p>
            <a:r>
              <a:rPr lang="ru-RU" sz="2400" dirty="0" smtClean="0">
                <a:solidFill>
                  <a:srgbClr val="002060"/>
                </a:solidFill>
              </a:rPr>
              <a:t>ОО "Независимая экологическая экспертиза"   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www.eco-expertise.org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811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027" y="212035"/>
            <a:ext cx="10919790" cy="1285461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Основные цели общественного мониторинга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5" y="1669774"/>
            <a:ext cx="10165042" cy="4326292"/>
          </a:xfrm>
        </p:spPr>
        <p:txBody>
          <a:bodyPr>
            <a:normAutofit fontScale="92500"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доступности экологический информации для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общественности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принятия активных мер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3774" y="6274213"/>
            <a:ext cx="10165043" cy="365125"/>
          </a:xfrm>
        </p:spPr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ОО "Независимая экологическая экспертиза"   www.eco-expertise.org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856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92101"/>
            <a:ext cx="8229600" cy="13874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2800" b="1" i="1" u="sng" dirty="0"/>
              <a:t>Действия общественных групп по наблюдению за состоянием окружающей среды:</a:t>
            </a:r>
            <a:endParaRPr lang="ru-RU" altLang="ru-RU" b="1" i="1" u="sng" dirty="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914087" y="1679576"/>
            <a:ext cx="10363826" cy="420369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2400" dirty="0"/>
              <a:t>Обсуждение причин необходимости</a:t>
            </a:r>
          </a:p>
          <a:p>
            <a:pPr marL="0" indent="0">
              <a:buNone/>
              <a:defRPr/>
            </a:pPr>
            <a:r>
              <a:rPr lang="ru-RU" altLang="ru-RU" sz="2400" dirty="0"/>
              <a:t>исследований, постановка задач, составление</a:t>
            </a:r>
          </a:p>
          <a:p>
            <a:pPr marL="0" indent="0">
              <a:buNone/>
              <a:defRPr/>
            </a:pPr>
            <a:r>
              <a:rPr lang="ru-RU" altLang="ru-RU" sz="2400" dirty="0"/>
              <a:t>плана исследования и распределение ролей в группе.</a:t>
            </a:r>
          </a:p>
          <a:p>
            <a:pPr eaLnBrk="1" hangingPunct="1">
              <a:defRPr/>
            </a:pPr>
            <a:r>
              <a:rPr lang="ru-RU" altLang="ru-RU" sz="2400" dirty="0"/>
              <a:t>Выбор участка или территории в качестве </a:t>
            </a:r>
          </a:p>
          <a:p>
            <a:pPr marL="0" indent="0">
              <a:buNone/>
              <a:defRPr/>
            </a:pPr>
            <a:r>
              <a:rPr lang="ru-RU" altLang="ru-RU" sz="2400" dirty="0"/>
              <a:t>объекта исследования, первичное обследование (пешеходная экспедиция и визуальная оценка участка, составление карты-схемы участка, описание участка, фотосъемка наиболее характерных природных и антропогенных объектов.</a:t>
            </a:r>
          </a:p>
          <a:p>
            <a:pPr marL="0" indent="0">
              <a:buNone/>
              <a:defRPr/>
            </a:pPr>
            <a:endParaRPr lang="ru-RU" altLang="ru-RU" sz="28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914087" y="6198069"/>
            <a:ext cx="10193937" cy="365125"/>
          </a:xfrm>
        </p:spPr>
        <p:txBody>
          <a:bodyPr/>
          <a:lstStyle/>
          <a:p>
            <a:pPr>
              <a:defRPr/>
            </a:pPr>
            <a:r>
              <a:rPr lang="ru-RU" altLang="ru-RU" sz="2000" dirty="0" smtClean="0">
                <a:solidFill>
                  <a:srgbClr val="002060"/>
                </a:solidFill>
              </a:rPr>
              <a:t>ОО "Независимая экологическая экспертиза"   www.eco-expertise.org</a:t>
            </a:r>
            <a:endParaRPr lang="ru-RU" alt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530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913773" y="1064302"/>
            <a:ext cx="10313859" cy="4726898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ru-RU" altLang="ru-RU" sz="3200" dirty="0"/>
              <a:t>Определение основных географических характеристик исследуемого участка.</a:t>
            </a:r>
          </a:p>
          <a:p>
            <a:pPr algn="just" eaLnBrk="1" hangingPunct="1">
              <a:defRPr/>
            </a:pPr>
            <a:r>
              <a:rPr lang="ru-RU" altLang="ru-RU" sz="3200" dirty="0"/>
              <a:t>Сбор предварительной информации об «истории» участка, о возможных источниках загрязнения.</a:t>
            </a:r>
          </a:p>
          <a:p>
            <a:pPr algn="just" eaLnBrk="1" hangingPunct="1">
              <a:defRPr/>
            </a:pPr>
            <a:r>
              <a:rPr lang="ru-RU" altLang="ru-RU" sz="3200" dirty="0"/>
              <a:t>Определение параметров, которые должны быть изучены, выбор методов исследования.</a:t>
            </a:r>
          </a:p>
          <a:p>
            <a:pPr algn="just" eaLnBrk="1" hangingPunct="1">
              <a:defRPr/>
            </a:pPr>
            <a:endParaRPr lang="ru-RU" altLang="ru-RU" sz="2800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913774" y="5883275"/>
            <a:ext cx="10118987" cy="365125"/>
          </a:xfrm>
        </p:spPr>
        <p:txBody>
          <a:bodyPr/>
          <a:lstStyle/>
          <a:p>
            <a:pPr>
              <a:defRPr/>
            </a:pPr>
            <a:r>
              <a:rPr lang="ru-RU" altLang="ru-RU" sz="2000" dirty="0" smtClean="0">
                <a:solidFill>
                  <a:srgbClr val="002060"/>
                </a:solidFill>
              </a:rPr>
              <a:t>ОО "Независимая экологическая экспертиза"   www.eco-expertise.org</a:t>
            </a:r>
            <a:endParaRPr lang="ru-RU" alt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316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59567" y="914399"/>
            <a:ext cx="10837889" cy="49688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dirty="0"/>
              <a:t>Детальное исследование качества воды, почвы, атмосферного воздуха.</a:t>
            </a:r>
          </a:p>
          <a:p>
            <a:pPr>
              <a:defRPr/>
            </a:pPr>
            <a:r>
              <a:rPr lang="ru-RU" sz="2800" dirty="0"/>
              <a:t>Анализ результатов, выводы о состоянии участка или объекта.</a:t>
            </a:r>
          </a:p>
          <a:p>
            <a:pPr>
              <a:defRPr/>
            </a:pPr>
            <a:r>
              <a:rPr lang="ru-RU" sz="2800" dirty="0"/>
              <a:t>Предоставление результатов исследований.</a:t>
            </a:r>
          </a:p>
          <a:p>
            <a:pPr>
              <a:defRPr/>
            </a:pPr>
            <a:r>
              <a:rPr lang="ru-RU" sz="2800" dirty="0"/>
              <a:t>Диалог с принимающими решения лицами/организациями по необходимым действиям для улучшения ситуации.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3774" y="5883275"/>
            <a:ext cx="9924115" cy="365125"/>
          </a:xfrm>
        </p:spPr>
        <p:txBody>
          <a:bodyPr/>
          <a:lstStyle/>
          <a:p>
            <a:pPr>
              <a:defRPr/>
            </a:pPr>
            <a:r>
              <a:rPr lang="ru-RU" altLang="ru-RU" sz="2000" dirty="0" smtClean="0">
                <a:solidFill>
                  <a:srgbClr val="002060"/>
                </a:solidFill>
              </a:rPr>
              <a:t>ОО "Независимая экологическая экспертиза"   www.eco-expertise.org</a:t>
            </a:r>
            <a:endParaRPr lang="en-US" alt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064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3" y="794479"/>
            <a:ext cx="10658633" cy="508879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dirty="0"/>
              <a:t>Взаимодействие со СМИ, распространение информации о проблеме и необходимых решениях по всем информационным каналам.</a:t>
            </a:r>
          </a:p>
          <a:p>
            <a:pPr>
              <a:defRPr/>
            </a:pPr>
            <a:r>
              <a:rPr lang="ru-RU" sz="2800" dirty="0"/>
              <a:t>Просвещение населения, поддержка действий жителей по снижению антропогенной нагрузки на участок (территорию) или объект.</a:t>
            </a:r>
          </a:p>
          <a:p>
            <a:pPr>
              <a:defRPr/>
            </a:pPr>
            <a:r>
              <a:rPr lang="ru-RU" sz="2800" dirty="0"/>
              <a:t>Контроль и мониторинг решений и действий по устранению выявленных проблем.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3774" y="5883275"/>
            <a:ext cx="10238908" cy="365125"/>
          </a:xfrm>
        </p:spPr>
        <p:txBody>
          <a:bodyPr/>
          <a:lstStyle/>
          <a:p>
            <a:pPr>
              <a:defRPr/>
            </a:pPr>
            <a:r>
              <a:rPr lang="ru-RU" altLang="ru-RU" sz="2000" dirty="0" smtClean="0">
                <a:solidFill>
                  <a:srgbClr val="002060"/>
                </a:solidFill>
              </a:rPr>
              <a:t>ОО "Независимая экологическая экспертиза"   www.eco-expertise.org</a:t>
            </a:r>
            <a:endParaRPr lang="en-US" alt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228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9837" y="129747"/>
            <a:ext cx="7674438" cy="114731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Задачи</a:t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b="1" dirty="0"/>
              <a:t>общественного мониторинга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18035" y="1277057"/>
            <a:ext cx="7894989" cy="460621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dirty="0" smtClean="0"/>
              <a:t>–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за источниками антропогенного воздействия;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наблюдение за факторами антропогенного воздействия;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наблюдение за состоянием природной среды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происходящими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ней процессами под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влиянием факторов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антропогенного воздействия;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оценка физического состояния природной среды;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прогноз изменения природной среды под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влиянием факторов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антропогенного воздействия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прогнозируемого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состояния природной среды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реагирование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чрезвычайные ситуации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452" y="2331942"/>
            <a:ext cx="2808025" cy="21060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3445" y="421137"/>
            <a:ext cx="2828980" cy="21060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3445" y="4450064"/>
            <a:ext cx="2810359" cy="2107769"/>
          </a:xfrm>
          <a:prstGeom prst="rect">
            <a:avLst/>
          </a:prstGeom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913774" y="5883275"/>
            <a:ext cx="10040738" cy="365125"/>
          </a:xfrm>
        </p:spPr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ОО "Независимая экологическая экспертиза"   www.eco-expertise.org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837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3576" y="198456"/>
            <a:ext cx="9692640" cy="103230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/>
              <a:t>Кем выполняется общественный мониторинг состояния окружающей среды?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25813" y="1169387"/>
            <a:ext cx="8571293" cy="3400209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Общественными объединениями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Отдельными гражданами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Политическими партиями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2050" y="3389128"/>
            <a:ext cx="2802421" cy="18658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939" y="4293477"/>
            <a:ext cx="2481494" cy="18611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7106" y="1208365"/>
            <a:ext cx="2807365" cy="15791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2082" y="4293477"/>
            <a:ext cx="2487814" cy="18658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235" y="4273807"/>
            <a:ext cx="2487813" cy="1865860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704799" y="6307826"/>
            <a:ext cx="10899672" cy="365125"/>
          </a:xfrm>
        </p:spPr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ОО "Независимая экологическая экспертиза"   www.eco-expertise.org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975663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881</TotalTime>
  <Words>933</Words>
  <Application>Microsoft Office PowerPoint</Application>
  <PresentationFormat>Широкоэкранный</PresentationFormat>
  <Paragraphs>103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Times New Roman</vt:lpstr>
      <vt:lpstr>Tw Cen MT</vt:lpstr>
      <vt:lpstr>Wingdings</vt:lpstr>
      <vt:lpstr>Капля</vt:lpstr>
      <vt:lpstr>Общественный мониторинг состояния окружающей среды </vt:lpstr>
      <vt:lpstr>Общественный мониторинг состояния окружающей среды</vt:lpstr>
      <vt:lpstr>Основные цели общественного мониторинга:</vt:lpstr>
      <vt:lpstr>Действия общественных групп по наблюдению за состоянием окружающей среды:</vt:lpstr>
      <vt:lpstr>Презентация PowerPoint</vt:lpstr>
      <vt:lpstr>Презентация PowerPoint</vt:lpstr>
      <vt:lpstr>Презентация PowerPoint</vt:lpstr>
      <vt:lpstr>Задачи  общественного мониторинга</vt:lpstr>
      <vt:lpstr>Кем выполняется общественный мониторинг состояния окружающей среды?</vt:lpstr>
      <vt:lpstr>Виды мониторинга и возможность общественного участия</vt:lpstr>
      <vt:lpstr>Объекты мониторинга</vt:lpstr>
      <vt:lpstr>Функции общественного мониторинга</vt:lpstr>
      <vt:lpstr>Экологический контроль</vt:lpstr>
      <vt:lpstr>Объектами экологического контроля являются:</vt:lpstr>
      <vt:lpstr>Презентация PowerPoint</vt:lpstr>
      <vt:lpstr>Задачи общественного контроля: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winner7</dc:creator>
  <cp:lastModifiedBy>user</cp:lastModifiedBy>
  <cp:revision>35</cp:revision>
  <dcterms:created xsi:type="dcterms:W3CDTF">2017-08-10T04:51:26Z</dcterms:created>
  <dcterms:modified xsi:type="dcterms:W3CDTF">2018-08-26T13:41:34Z</dcterms:modified>
</cp:coreProperties>
</file>